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00B698F" w14:textId="77777777" w:rsidR="00993D40" w:rsidRPr="001A6900" w:rsidRDefault="00993D40" w:rsidP="00993D40">
      <w:pPr>
        <w:pStyle w:val="ProductList-Body"/>
        <w:shd w:val="clear" w:color="auto" w:fill="00188F"/>
        <w:ind w:right="8640"/>
        <w:rPr>
          <w:sz w:val="6"/>
          <w:szCs w:val="6"/>
        </w:rPr>
      </w:pPr>
      <w:r>
        <w:rPr>
          <w:rFonts w:asciiTheme="majorHAnsi" w:hAnsiTheme="majorHAnsi"/>
          <w:color w:val="FFFFFF" w:themeColor="background1"/>
          <w:sz w:val="6"/>
          <w:szCs w:val="6"/>
        </w:rPr>
        <w:t xml:space="preserve"> </w:t>
      </w:r>
    </w:p>
    <w:p w14:paraId="544830BE" w14:textId="204B7BBA" w:rsidR="00993D40" w:rsidRPr="00FC77AC" w:rsidRDefault="00993D40" w:rsidP="001A6900">
      <w:pPr>
        <w:pStyle w:val="ProductList-Body"/>
        <w:shd w:val="clear" w:color="auto" w:fill="00188F"/>
        <w:spacing w:after="900"/>
        <w:ind w:left="158" w:right="8640" w:hanging="158"/>
      </w:pPr>
      <w:r>
        <w:rPr>
          <w:rFonts w:asciiTheme="majorHAnsi" w:hAnsiTheme="majorHAnsi"/>
          <w:color w:val="FFFFFF" w:themeColor="background1"/>
          <w:sz w:val="32"/>
          <w:szCs w:val="32"/>
        </w:rPr>
        <w:tab/>
        <w:t>Licenciamento</w:t>
      </w:r>
      <w:bookmarkEnd w:id="0"/>
      <w:r>
        <w:rPr>
          <w:rFonts w:asciiTheme="majorHAnsi" w:hAnsiTheme="majorHAnsi"/>
          <w:color w:val="FFFFFF" w:themeColor="background1"/>
          <w:sz w:val="32"/>
          <w:szCs w:val="32"/>
        </w:rPr>
        <w:t xml:space="preserve"> em Volume</w:t>
      </w:r>
    </w:p>
    <w:p w14:paraId="0F860E6A" w14:textId="77777777" w:rsidR="005622CF" w:rsidRPr="00FC77AC" w:rsidRDefault="005622CF" w:rsidP="00993D40">
      <w:pPr>
        <w:pStyle w:val="ProductList-Body"/>
        <w:shd w:val="clear" w:color="auto" w:fill="00188F"/>
        <w:ind w:right="8640"/>
      </w:pPr>
    </w:p>
    <w:p w14:paraId="66D5E349" w14:textId="77777777" w:rsidR="00993D40" w:rsidRPr="00647B57" w:rsidRDefault="00993D40" w:rsidP="00993D40">
      <w:pPr>
        <w:pStyle w:val="ProductList-Body"/>
        <w:shd w:val="clear" w:color="auto" w:fill="0072C6"/>
        <w:ind w:right="1800"/>
        <w:rPr>
          <w:sz w:val="72"/>
          <w:szCs w:val="72"/>
        </w:rPr>
      </w:pPr>
    </w:p>
    <w:p w14:paraId="367D62C7" w14:textId="77777777" w:rsidR="00993D40" w:rsidRPr="00647B57" w:rsidRDefault="00993D40" w:rsidP="00993D40">
      <w:pPr>
        <w:pStyle w:val="ProductList-Body"/>
        <w:shd w:val="clear" w:color="auto" w:fill="0072C6"/>
        <w:tabs>
          <w:tab w:val="clear" w:pos="158"/>
          <w:tab w:val="left" w:pos="180"/>
        </w:tabs>
        <w:ind w:right="1800"/>
        <w:rPr>
          <w:sz w:val="72"/>
          <w:szCs w:val="72"/>
        </w:rPr>
      </w:pPr>
    </w:p>
    <w:p w14:paraId="03433E6B" w14:textId="0576A42A"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Adenda à Proteção de</w:t>
      </w:r>
      <w:r w:rsidR="000430DA">
        <w:rPr>
          <w:rFonts w:asciiTheme="majorHAnsi" w:hAnsiTheme="majorHAnsi"/>
          <w:color w:val="FFFFFF" w:themeColor="background1"/>
          <w:sz w:val="72"/>
          <w:szCs w:val="72"/>
        </w:rPr>
        <w:t> </w:t>
      </w:r>
      <w:r>
        <w:rPr>
          <w:rFonts w:asciiTheme="majorHAnsi" w:hAnsiTheme="majorHAnsi"/>
          <w:color w:val="FFFFFF" w:themeColor="background1"/>
          <w:sz w:val="72"/>
          <w:szCs w:val="72"/>
        </w:rPr>
        <w:t>Dados</w:t>
      </w:r>
      <w:r w:rsidR="000430DA">
        <w:rPr>
          <w:rFonts w:asciiTheme="majorHAnsi" w:hAnsiTheme="majorHAnsi"/>
          <w:color w:val="FFFFFF" w:themeColor="background1"/>
          <w:sz w:val="72"/>
          <w:szCs w:val="72"/>
        </w:rPr>
        <w:t> </w:t>
      </w:r>
      <w:r>
        <w:rPr>
          <w:rFonts w:asciiTheme="majorHAnsi" w:hAnsiTheme="majorHAnsi"/>
          <w:color w:val="FFFFFF" w:themeColor="background1"/>
          <w:sz w:val="72"/>
          <w:szCs w:val="72"/>
        </w:rPr>
        <w:t>dos Produtos e</w:t>
      </w:r>
      <w:r w:rsidR="000430DA">
        <w:rPr>
          <w:rFonts w:asciiTheme="majorHAnsi" w:hAnsiTheme="majorHAnsi"/>
          <w:color w:val="FFFFFF" w:themeColor="background1"/>
          <w:sz w:val="72"/>
          <w:szCs w:val="72"/>
        </w:rPr>
        <w:t> </w:t>
      </w:r>
      <w:r>
        <w:rPr>
          <w:rFonts w:asciiTheme="majorHAnsi" w:hAnsiTheme="majorHAnsi"/>
          <w:color w:val="FFFFFF" w:themeColor="background1"/>
          <w:sz w:val="72"/>
          <w:szCs w:val="72"/>
        </w:rPr>
        <w:t>Serviços da Microsoft</w:t>
      </w:r>
    </w:p>
    <w:p w14:paraId="45BE4558" w14:textId="0CE4448F" w:rsidR="00993D40" w:rsidRPr="00FC77AC" w:rsidRDefault="0044723B" w:rsidP="00993D40">
      <w:pPr>
        <w:pStyle w:val="ProductList-Body"/>
        <w:shd w:val="clear" w:color="auto" w:fill="0072C6"/>
        <w:tabs>
          <w:tab w:val="clear" w:pos="158"/>
          <w:tab w:val="left" w:pos="360"/>
        </w:tabs>
        <w:ind w:right="1800"/>
      </w:pPr>
      <w:bookmarkStart w:id="1" w:name="_top"/>
      <w:bookmarkEnd w:id="1"/>
      <w:r>
        <w:rPr>
          <w:rFonts w:asciiTheme="majorHAnsi" w:hAnsiTheme="majorHAnsi"/>
          <w:color w:val="FFFFFF" w:themeColor="background1"/>
          <w:sz w:val="48"/>
          <w:szCs w:val="48"/>
        </w:rPr>
        <w:t xml:space="preserve">Última atualização a </w:t>
      </w:r>
      <w:r w:rsidR="00A655D3">
        <w:rPr>
          <w:rFonts w:ascii="Calibri Light" w:eastAsia="Calibri" w:hAnsi="Calibri Light" w:cs="Arial"/>
          <w:color w:val="FFFFFF"/>
          <w:sz w:val="48"/>
          <w:szCs w:val="48"/>
        </w:rPr>
        <w:t>2 de janeiro de 2024</w:t>
      </w:r>
    </w:p>
    <w:p w14:paraId="1AEFD08B" w14:textId="77777777" w:rsidR="0027140C" w:rsidRPr="00FC77AC" w:rsidRDefault="0027140C" w:rsidP="00993D40">
      <w:pPr>
        <w:pStyle w:val="ProductList-Body"/>
        <w:shd w:val="clear" w:color="auto" w:fill="0072C6"/>
        <w:tabs>
          <w:tab w:val="clear" w:pos="158"/>
          <w:tab w:val="left" w:pos="360"/>
        </w:tabs>
        <w:ind w:right="1800"/>
      </w:pPr>
    </w:p>
    <w:p w14:paraId="415B1CA0" w14:textId="77777777" w:rsidR="00F710E5" w:rsidRPr="00A93F93" w:rsidRDefault="00F710E5" w:rsidP="00993D40">
      <w:pPr>
        <w:pStyle w:val="ProductList-Body"/>
        <w:shd w:val="clear" w:color="auto" w:fill="0072C6"/>
        <w:tabs>
          <w:tab w:val="clear" w:pos="158"/>
          <w:tab w:val="left" w:pos="360"/>
        </w:tabs>
        <w:ind w:right="1800"/>
        <w:rPr>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4B72B8">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4B72B8">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2" w:name="TableofContents"/>
      <w:r>
        <w:rPr>
          <w:rFonts w:asciiTheme="majorHAnsi" w:hAnsiTheme="majorHAnsi"/>
          <w:b/>
          <w:sz w:val="40"/>
          <w:szCs w:val="40"/>
        </w:rPr>
        <w:lastRenderedPageBreak/>
        <w:t>Índice</w:t>
      </w:r>
    </w:p>
    <w:bookmarkEnd w:id="2"/>
    <w:p w14:paraId="54799A72" w14:textId="0DCE5FBD" w:rsidR="00D227A2"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67305" w:history="1">
        <w:r w:rsidR="00D227A2" w:rsidRPr="00A90AC8">
          <w:rPr>
            <w:rStyle w:val="Hyperlink"/>
            <w:noProof/>
          </w:rPr>
          <w:t>Introdução</w:t>
        </w:r>
        <w:r w:rsidR="00D227A2">
          <w:rPr>
            <w:noProof/>
            <w:webHidden/>
          </w:rPr>
          <w:tab/>
        </w:r>
        <w:r w:rsidR="00D227A2">
          <w:rPr>
            <w:noProof/>
            <w:webHidden/>
          </w:rPr>
          <w:fldChar w:fldCharType="begin"/>
        </w:r>
        <w:r w:rsidR="00D227A2">
          <w:rPr>
            <w:noProof/>
            <w:webHidden/>
          </w:rPr>
          <w:instrText xml:space="preserve"> PAGEREF _Toc155367305 \h </w:instrText>
        </w:r>
        <w:r w:rsidR="00D227A2">
          <w:rPr>
            <w:noProof/>
            <w:webHidden/>
          </w:rPr>
        </w:r>
        <w:r w:rsidR="00D227A2">
          <w:rPr>
            <w:noProof/>
            <w:webHidden/>
          </w:rPr>
          <w:fldChar w:fldCharType="separate"/>
        </w:r>
        <w:r w:rsidR="00D227A2">
          <w:rPr>
            <w:noProof/>
            <w:webHidden/>
          </w:rPr>
          <w:t>3</w:t>
        </w:r>
        <w:r w:rsidR="00D227A2">
          <w:rPr>
            <w:noProof/>
            <w:webHidden/>
          </w:rPr>
          <w:fldChar w:fldCharType="end"/>
        </w:r>
      </w:hyperlink>
    </w:p>
    <w:p w14:paraId="5826EA9E" w14:textId="0D5868BE"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06" w:history="1">
        <w:r w:rsidR="00D227A2" w:rsidRPr="00A90AC8">
          <w:rPr>
            <w:rStyle w:val="Hyperlink"/>
            <w:noProof/>
          </w:rPr>
          <w:t>Termos e Atualizações da DPA Aplicável</w:t>
        </w:r>
        <w:r w:rsidR="00D227A2">
          <w:rPr>
            <w:noProof/>
            <w:webHidden/>
          </w:rPr>
          <w:tab/>
        </w:r>
        <w:r w:rsidR="00D227A2">
          <w:rPr>
            <w:noProof/>
            <w:webHidden/>
          </w:rPr>
          <w:fldChar w:fldCharType="begin"/>
        </w:r>
        <w:r w:rsidR="00D227A2">
          <w:rPr>
            <w:noProof/>
            <w:webHidden/>
          </w:rPr>
          <w:instrText xml:space="preserve"> PAGEREF _Toc155367306 \h </w:instrText>
        </w:r>
        <w:r w:rsidR="00D227A2">
          <w:rPr>
            <w:noProof/>
            <w:webHidden/>
          </w:rPr>
        </w:r>
        <w:r w:rsidR="00D227A2">
          <w:rPr>
            <w:noProof/>
            <w:webHidden/>
          </w:rPr>
          <w:fldChar w:fldCharType="separate"/>
        </w:r>
        <w:r w:rsidR="00D227A2">
          <w:rPr>
            <w:noProof/>
            <w:webHidden/>
          </w:rPr>
          <w:t>3</w:t>
        </w:r>
        <w:r w:rsidR="00D227A2">
          <w:rPr>
            <w:noProof/>
            <w:webHidden/>
          </w:rPr>
          <w:fldChar w:fldCharType="end"/>
        </w:r>
      </w:hyperlink>
    </w:p>
    <w:p w14:paraId="68039C1E" w14:textId="29421233"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07" w:history="1">
        <w:r w:rsidR="00D227A2" w:rsidRPr="00A90AC8">
          <w:rPr>
            <w:rStyle w:val="Hyperlink"/>
            <w:noProof/>
          </w:rPr>
          <w:t>Notificações Eletrónicas</w:t>
        </w:r>
        <w:r w:rsidR="00D227A2">
          <w:rPr>
            <w:noProof/>
            <w:webHidden/>
          </w:rPr>
          <w:tab/>
        </w:r>
        <w:r w:rsidR="00D227A2">
          <w:rPr>
            <w:noProof/>
            <w:webHidden/>
          </w:rPr>
          <w:fldChar w:fldCharType="begin"/>
        </w:r>
        <w:r w:rsidR="00D227A2">
          <w:rPr>
            <w:noProof/>
            <w:webHidden/>
          </w:rPr>
          <w:instrText xml:space="preserve"> PAGEREF _Toc155367307 \h </w:instrText>
        </w:r>
        <w:r w:rsidR="00D227A2">
          <w:rPr>
            <w:noProof/>
            <w:webHidden/>
          </w:rPr>
        </w:r>
        <w:r w:rsidR="00D227A2">
          <w:rPr>
            <w:noProof/>
            <w:webHidden/>
          </w:rPr>
          <w:fldChar w:fldCharType="separate"/>
        </w:r>
        <w:r w:rsidR="00D227A2">
          <w:rPr>
            <w:noProof/>
            <w:webHidden/>
          </w:rPr>
          <w:t>3</w:t>
        </w:r>
        <w:r w:rsidR="00D227A2">
          <w:rPr>
            <w:noProof/>
            <w:webHidden/>
          </w:rPr>
          <w:fldChar w:fldCharType="end"/>
        </w:r>
      </w:hyperlink>
    </w:p>
    <w:p w14:paraId="6D891A3D" w14:textId="054B438D"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08" w:history="1">
        <w:r w:rsidR="00D227A2" w:rsidRPr="00A90AC8">
          <w:rPr>
            <w:rStyle w:val="Hyperlink"/>
            <w:noProof/>
          </w:rPr>
          <w:t>Versões Anteriores</w:t>
        </w:r>
        <w:r w:rsidR="00D227A2">
          <w:rPr>
            <w:noProof/>
            <w:webHidden/>
          </w:rPr>
          <w:tab/>
        </w:r>
        <w:r w:rsidR="00D227A2">
          <w:rPr>
            <w:noProof/>
            <w:webHidden/>
          </w:rPr>
          <w:fldChar w:fldCharType="begin"/>
        </w:r>
        <w:r w:rsidR="00D227A2">
          <w:rPr>
            <w:noProof/>
            <w:webHidden/>
          </w:rPr>
          <w:instrText xml:space="preserve"> PAGEREF _Toc155367308 \h </w:instrText>
        </w:r>
        <w:r w:rsidR="00D227A2">
          <w:rPr>
            <w:noProof/>
            <w:webHidden/>
          </w:rPr>
        </w:r>
        <w:r w:rsidR="00D227A2">
          <w:rPr>
            <w:noProof/>
            <w:webHidden/>
          </w:rPr>
          <w:fldChar w:fldCharType="separate"/>
        </w:r>
        <w:r w:rsidR="00D227A2">
          <w:rPr>
            <w:noProof/>
            <w:webHidden/>
          </w:rPr>
          <w:t>3</w:t>
        </w:r>
        <w:r w:rsidR="00D227A2">
          <w:rPr>
            <w:noProof/>
            <w:webHidden/>
          </w:rPr>
          <w:fldChar w:fldCharType="end"/>
        </w:r>
      </w:hyperlink>
    </w:p>
    <w:p w14:paraId="3FC09337" w14:textId="57C630C0" w:rsidR="00D227A2" w:rsidRDefault="00222A99">
      <w:pPr>
        <w:pStyle w:val="TOC1"/>
        <w:rPr>
          <w:rFonts w:eastAsiaTheme="minorEastAsia"/>
          <w:b w:val="0"/>
          <w:caps w:val="0"/>
          <w:noProof/>
          <w:kern w:val="2"/>
          <w:sz w:val="24"/>
          <w:szCs w:val="24"/>
          <w:lang w:val="en-US" w:eastAsia="en-US" w:bidi="ar-SA"/>
          <w14:ligatures w14:val="standardContextual"/>
        </w:rPr>
      </w:pPr>
      <w:hyperlink w:anchor="_Toc155367309" w:history="1">
        <w:r w:rsidR="00D227A2" w:rsidRPr="00A90AC8">
          <w:rPr>
            <w:rStyle w:val="Hyperlink"/>
            <w:noProof/>
          </w:rPr>
          <w:t>Definições</w:t>
        </w:r>
        <w:r w:rsidR="00D227A2">
          <w:rPr>
            <w:noProof/>
            <w:webHidden/>
          </w:rPr>
          <w:tab/>
        </w:r>
        <w:r w:rsidR="00D227A2">
          <w:rPr>
            <w:noProof/>
            <w:webHidden/>
          </w:rPr>
          <w:fldChar w:fldCharType="begin"/>
        </w:r>
        <w:r w:rsidR="00D227A2">
          <w:rPr>
            <w:noProof/>
            <w:webHidden/>
          </w:rPr>
          <w:instrText xml:space="preserve"> PAGEREF _Toc155367309 \h </w:instrText>
        </w:r>
        <w:r w:rsidR="00D227A2">
          <w:rPr>
            <w:noProof/>
            <w:webHidden/>
          </w:rPr>
        </w:r>
        <w:r w:rsidR="00D227A2">
          <w:rPr>
            <w:noProof/>
            <w:webHidden/>
          </w:rPr>
          <w:fldChar w:fldCharType="separate"/>
        </w:r>
        <w:r w:rsidR="00D227A2">
          <w:rPr>
            <w:noProof/>
            <w:webHidden/>
          </w:rPr>
          <w:t>4</w:t>
        </w:r>
        <w:r w:rsidR="00D227A2">
          <w:rPr>
            <w:noProof/>
            <w:webHidden/>
          </w:rPr>
          <w:fldChar w:fldCharType="end"/>
        </w:r>
      </w:hyperlink>
    </w:p>
    <w:p w14:paraId="59DC84F6" w14:textId="45D44309" w:rsidR="00D227A2" w:rsidRDefault="00222A99">
      <w:pPr>
        <w:pStyle w:val="TOC1"/>
        <w:rPr>
          <w:rFonts w:eastAsiaTheme="minorEastAsia"/>
          <w:b w:val="0"/>
          <w:caps w:val="0"/>
          <w:noProof/>
          <w:kern w:val="2"/>
          <w:sz w:val="24"/>
          <w:szCs w:val="24"/>
          <w:lang w:val="en-US" w:eastAsia="en-US" w:bidi="ar-SA"/>
          <w14:ligatures w14:val="standardContextual"/>
        </w:rPr>
      </w:pPr>
      <w:hyperlink w:anchor="_Toc155367310" w:history="1">
        <w:r w:rsidR="00D227A2" w:rsidRPr="00A90AC8">
          <w:rPr>
            <w:rStyle w:val="Hyperlink"/>
            <w:noProof/>
          </w:rPr>
          <w:t>Termos Gerais</w:t>
        </w:r>
        <w:r w:rsidR="00D227A2">
          <w:rPr>
            <w:noProof/>
            <w:webHidden/>
          </w:rPr>
          <w:tab/>
        </w:r>
        <w:r w:rsidR="00D227A2">
          <w:rPr>
            <w:noProof/>
            <w:webHidden/>
          </w:rPr>
          <w:fldChar w:fldCharType="begin"/>
        </w:r>
        <w:r w:rsidR="00D227A2">
          <w:rPr>
            <w:noProof/>
            <w:webHidden/>
          </w:rPr>
          <w:instrText xml:space="preserve"> PAGEREF _Toc155367310 \h </w:instrText>
        </w:r>
        <w:r w:rsidR="00D227A2">
          <w:rPr>
            <w:noProof/>
            <w:webHidden/>
          </w:rPr>
        </w:r>
        <w:r w:rsidR="00D227A2">
          <w:rPr>
            <w:noProof/>
            <w:webHidden/>
          </w:rPr>
          <w:fldChar w:fldCharType="separate"/>
        </w:r>
        <w:r w:rsidR="00D227A2">
          <w:rPr>
            <w:noProof/>
            <w:webHidden/>
          </w:rPr>
          <w:t>5</w:t>
        </w:r>
        <w:r w:rsidR="00D227A2">
          <w:rPr>
            <w:noProof/>
            <w:webHidden/>
          </w:rPr>
          <w:fldChar w:fldCharType="end"/>
        </w:r>
      </w:hyperlink>
    </w:p>
    <w:p w14:paraId="7BE5C55A" w14:textId="0C20EFDE"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11" w:history="1">
        <w:r w:rsidR="00D227A2" w:rsidRPr="00A90AC8">
          <w:rPr>
            <w:rStyle w:val="Hyperlink"/>
            <w:noProof/>
          </w:rPr>
          <w:t>Conformidade com as Leis</w:t>
        </w:r>
        <w:r w:rsidR="00D227A2">
          <w:rPr>
            <w:noProof/>
            <w:webHidden/>
          </w:rPr>
          <w:tab/>
        </w:r>
        <w:r w:rsidR="00D227A2">
          <w:rPr>
            <w:noProof/>
            <w:webHidden/>
          </w:rPr>
          <w:fldChar w:fldCharType="begin"/>
        </w:r>
        <w:r w:rsidR="00D227A2">
          <w:rPr>
            <w:noProof/>
            <w:webHidden/>
          </w:rPr>
          <w:instrText xml:space="preserve"> PAGEREF _Toc155367311 \h </w:instrText>
        </w:r>
        <w:r w:rsidR="00D227A2">
          <w:rPr>
            <w:noProof/>
            <w:webHidden/>
          </w:rPr>
        </w:r>
        <w:r w:rsidR="00D227A2">
          <w:rPr>
            <w:noProof/>
            <w:webHidden/>
          </w:rPr>
          <w:fldChar w:fldCharType="separate"/>
        </w:r>
        <w:r w:rsidR="00D227A2">
          <w:rPr>
            <w:noProof/>
            <w:webHidden/>
          </w:rPr>
          <w:t>5</w:t>
        </w:r>
        <w:r w:rsidR="00D227A2">
          <w:rPr>
            <w:noProof/>
            <w:webHidden/>
          </w:rPr>
          <w:fldChar w:fldCharType="end"/>
        </w:r>
      </w:hyperlink>
    </w:p>
    <w:p w14:paraId="38D114CB" w14:textId="76D1D663" w:rsidR="00D227A2" w:rsidRDefault="00222A99">
      <w:pPr>
        <w:pStyle w:val="TOC1"/>
        <w:rPr>
          <w:rFonts w:eastAsiaTheme="minorEastAsia"/>
          <w:b w:val="0"/>
          <w:caps w:val="0"/>
          <w:noProof/>
          <w:kern w:val="2"/>
          <w:sz w:val="24"/>
          <w:szCs w:val="24"/>
          <w:lang w:val="en-US" w:eastAsia="en-US" w:bidi="ar-SA"/>
          <w14:ligatures w14:val="standardContextual"/>
        </w:rPr>
      </w:pPr>
      <w:hyperlink w:anchor="_Toc155367312" w:history="1">
        <w:r w:rsidR="00D227A2" w:rsidRPr="00A90AC8">
          <w:rPr>
            <w:rStyle w:val="Hyperlink"/>
            <w:noProof/>
          </w:rPr>
          <w:t>Termos da Proteção de Dados</w:t>
        </w:r>
        <w:r w:rsidR="00D227A2">
          <w:rPr>
            <w:noProof/>
            <w:webHidden/>
          </w:rPr>
          <w:tab/>
        </w:r>
        <w:r w:rsidR="00D227A2">
          <w:rPr>
            <w:noProof/>
            <w:webHidden/>
          </w:rPr>
          <w:fldChar w:fldCharType="begin"/>
        </w:r>
        <w:r w:rsidR="00D227A2">
          <w:rPr>
            <w:noProof/>
            <w:webHidden/>
          </w:rPr>
          <w:instrText xml:space="preserve"> PAGEREF _Toc155367312 \h </w:instrText>
        </w:r>
        <w:r w:rsidR="00D227A2">
          <w:rPr>
            <w:noProof/>
            <w:webHidden/>
          </w:rPr>
        </w:r>
        <w:r w:rsidR="00D227A2">
          <w:rPr>
            <w:noProof/>
            <w:webHidden/>
          </w:rPr>
          <w:fldChar w:fldCharType="separate"/>
        </w:r>
        <w:r w:rsidR="00D227A2">
          <w:rPr>
            <w:noProof/>
            <w:webHidden/>
          </w:rPr>
          <w:t>5</w:t>
        </w:r>
        <w:r w:rsidR="00D227A2">
          <w:rPr>
            <w:noProof/>
            <w:webHidden/>
          </w:rPr>
          <w:fldChar w:fldCharType="end"/>
        </w:r>
      </w:hyperlink>
    </w:p>
    <w:p w14:paraId="48177667" w14:textId="43771B42"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13" w:history="1">
        <w:r w:rsidR="00D227A2" w:rsidRPr="00A90AC8">
          <w:rPr>
            <w:rStyle w:val="Hyperlink"/>
            <w:noProof/>
          </w:rPr>
          <w:t>Âmbito</w:t>
        </w:r>
        <w:r w:rsidR="00D227A2">
          <w:rPr>
            <w:noProof/>
            <w:webHidden/>
          </w:rPr>
          <w:tab/>
        </w:r>
        <w:r w:rsidR="00D227A2">
          <w:rPr>
            <w:noProof/>
            <w:webHidden/>
          </w:rPr>
          <w:fldChar w:fldCharType="begin"/>
        </w:r>
        <w:r w:rsidR="00D227A2">
          <w:rPr>
            <w:noProof/>
            <w:webHidden/>
          </w:rPr>
          <w:instrText xml:space="preserve"> PAGEREF _Toc155367313 \h </w:instrText>
        </w:r>
        <w:r w:rsidR="00D227A2">
          <w:rPr>
            <w:noProof/>
            <w:webHidden/>
          </w:rPr>
        </w:r>
        <w:r w:rsidR="00D227A2">
          <w:rPr>
            <w:noProof/>
            <w:webHidden/>
          </w:rPr>
          <w:fldChar w:fldCharType="separate"/>
        </w:r>
        <w:r w:rsidR="00D227A2">
          <w:rPr>
            <w:noProof/>
            <w:webHidden/>
          </w:rPr>
          <w:t>5</w:t>
        </w:r>
        <w:r w:rsidR="00D227A2">
          <w:rPr>
            <w:noProof/>
            <w:webHidden/>
          </w:rPr>
          <w:fldChar w:fldCharType="end"/>
        </w:r>
      </w:hyperlink>
    </w:p>
    <w:p w14:paraId="47263245" w14:textId="072BC718"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14" w:history="1">
        <w:r w:rsidR="00D227A2" w:rsidRPr="00A90AC8">
          <w:rPr>
            <w:rStyle w:val="Hyperlink"/>
            <w:noProof/>
          </w:rPr>
          <w:t>Natureza do Tratamento de Dados; Propriedade</w:t>
        </w:r>
        <w:r w:rsidR="00D227A2">
          <w:rPr>
            <w:noProof/>
            <w:webHidden/>
          </w:rPr>
          <w:tab/>
        </w:r>
        <w:r w:rsidR="00D227A2">
          <w:rPr>
            <w:noProof/>
            <w:webHidden/>
          </w:rPr>
          <w:fldChar w:fldCharType="begin"/>
        </w:r>
        <w:r w:rsidR="00D227A2">
          <w:rPr>
            <w:noProof/>
            <w:webHidden/>
          </w:rPr>
          <w:instrText xml:space="preserve"> PAGEREF _Toc155367314 \h </w:instrText>
        </w:r>
        <w:r w:rsidR="00D227A2">
          <w:rPr>
            <w:noProof/>
            <w:webHidden/>
          </w:rPr>
        </w:r>
        <w:r w:rsidR="00D227A2">
          <w:rPr>
            <w:noProof/>
            <w:webHidden/>
          </w:rPr>
          <w:fldChar w:fldCharType="separate"/>
        </w:r>
        <w:r w:rsidR="00D227A2">
          <w:rPr>
            <w:noProof/>
            <w:webHidden/>
          </w:rPr>
          <w:t>5</w:t>
        </w:r>
        <w:r w:rsidR="00D227A2">
          <w:rPr>
            <w:noProof/>
            <w:webHidden/>
          </w:rPr>
          <w:fldChar w:fldCharType="end"/>
        </w:r>
      </w:hyperlink>
    </w:p>
    <w:p w14:paraId="1F636DA4" w14:textId="2D7F71B9"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15" w:history="1">
        <w:r w:rsidR="00D227A2" w:rsidRPr="00A90AC8">
          <w:rPr>
            <w:rStyle w:val="Hyperlink"/>
            <w:noProof/>
          </w:rPr>
          <w:t>Divulgação dos Dados Tratados</w:t>
        </w:r>
        <w:r w:rsidR="00D227A2">
          <w:rPr>
            <w:noProof/>
            <w:webHidden/>
          </w:rPr>
          <w:tab/>
        </w:r>
        <w:r w:rsidR="00D227A2">
          <w:rPr>
            <w:noProof/>
            <w:webHidden/>
          </w:rPr>
          <w:fldChar w:fldCharType="begin"/>
        </w:r>
        <w:r w:rsidR="00D227A2">
          <w:rPr>
            <w:noProof/>
            <w:webHidden/>
          </w:rPr>
          <w:instrText xml:space="preserve"> PAGEREF _Toc155367315 \h </w:instrText>
        </w:r>
        <w:r w:rsidR="00D227A2">
          <w:rPr>
            <w:noProof/>
            <w:webHidden/>
          </w:rPr>
        </w:r>
        <w:r w:rsidR="00D227A2">
          <w:rPr>
            <w:noProof/>
            <w:webHidden/>
          </w:rPr>
          <w:fldChar w:fldCharType="separate"/>
        </w:r>
        <w:r w:rsidR="00D227A2">
          <w:rPr>
            <w:noProof/>
            <w:webHidden/>
          </w:rPr>
          <w:t>6</w:t>
        </w:r>
        <w:r w:rsidR="00D227A2">
          <w:rPr>
            <w:noProof/>
            <w:webHidden/>
          </w:rPr>
          <w:fldChar w:fldCharType="end"/>
        </w:r>
      </w:hyperlink>
    </w:p>
    <w:p w14:paraId="4471E79F" w14:textId="1ACDF421"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16" w:history="1">
        <w:r w:rsidR="00D227A2" w:rsidRPr="00A90AC8">
          <w:rPr>
            <w:rStyle w:val="Hyperlink"/>
            <w:noProof/>
          </w:rPr>
          <w:t>Tratamento de Dados Pessoais; RGPD</w:t>
        </w:r>
        <w:r w:rsidR="00D227A2">
          <w:rPr>
            <w:noProof/>
            <w:webHidden/>
          </w:rPr>
          <w:tab/>
        </w:r>
        <w:r w:rsidR="00D227A2">
          <w:rPr>
            <w:noProof/>
            <w:webHidden/>
          </w:rPr>
          <w:fldChar w:fldCharType="begin"/>
        </w:r>
        <w:r w:rsidR="00D227A2">
          <w:rPr>
            <w:noProof/>
            <w:webHidden/>
          </w:rPr>
          <w:instrText xml:space="preserve"> PAGEREF _Toc155367316 \h </w:instrText>
        </w:r>
        <w:r w:rsidR="00D227A2">
          <w:rPr>
            <w:noProof/>
            <w:webHidden/>
          </w:rPr>
        </w:r>
        <w:r w:rsidR="00D227A2">
          <w:rPr>
            <w:noProof/>
            <w:webHidden/>
          </w:rPr>
          <w:fldChar w:fldCharType="separate"/>
        </w:r>
        <w:r w:rsidR="00D227A2">
          <w:rPr>
            <w:noProof/>
            <w:webHidden/>
          </w:rPr>
          <w:t>7</w:t>
        </w:r>
        <w:r w:rsidR="00D227A2">
          <w:rPr>
            <w:noProof/>
            <w:webHidden/>
          </w:rPr>
          <w:fldChar w:fldCharType="end"/>
        </w:r>
      </w:hyperlink>
    </w:p>
    <w:p w14:paraId="60CF9DB2" w14:textId="241C827D"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17" w:history="1">
        <w:r w:rsidR="00D227A2" w:rsidRPr="00A90AC8">
          <w:rPr>
            <w:rStyle w:val="Hyperlink"/>
            <w:noProof/>
          </w:rPr>
          <w:t>Segurança dos Dados</w:t>
        </w:r>
        <w:r w:rsidR="00D227A2">
          <w:rPr>
            <w:noProof/>
            <w:webHidden/>
          </w:rPr>
          <w:tab/>
        </w:r>
        <w:r w:rsidR="00D227A2">
          <w:rPr>
            <w:noProof/>
            <w:webHidden/>
          </w:rPr>
          <w:fldChar w:fldCharType="begin"/>
        </w:r>
        <w:r w:rsidR="00D227A2">
          <w:rPr>
            <w:noProof/>
            <w:webHidden/>
          </w:rPr>
          <w:instrText xml:space="preserve"> PAGEREF _Toc155367317 \h </w:instrText>
        </w:r>
        <w:r w:rsidR="00D227A2">
          <w:rPr>
            <w:noProof/>
            <w:webHidden/>
          </w:rPr>
        </w:r>
        <w:r w:rsidR="00D227A2">
          <w:rPr>
            <w:noProof/>
            <w:webHidden/>
          </w:rPr>
          <w:fldChar w:fldCharType="separate"/>
        </w:r>
        <w:r w:rsidR="00D227A2">
          <w:rPr>
            <w:noProof/>
            <w:webHidden/>
          </w:rPr>
          <w:t>8</w:t>
        </w:r>
        <w:r w:rsidR="00D227A2">
          <w:rPr>
            <w:noProof/>
            <w:webHidden/>
          </w:rPr>
          <w:fldChar w:fldCharType="end"/>
        </w:r>
      </w:hyperlink>
    </w:p>
    <w:p w14:paraId="17E194D3" w14:textId="6190F612"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18" w:history="1">
        <w:r w:rsidR="00D227A2" w:rsidRPr="00A90AC8">
          <w:rPr>
            <w:rStyle w:val="Hyperlink"/>
            <w:noProof/>
          </w:rPr>
          <w:t>Notificação de Incidentes de Segurança</w:t>
        </w:r>
        <w:r w:rsidR="00D227A2">
          <w:rPr>
            <w:noProof/>
            <w:webHidden/>
          </w:rPr>
          <w:tab/>
        </w:r>
        <w:r w:rsidR="00D227A2">
          <w:rPr>
            <w:noProof/>
            <w:webHidden/>
          </w:rPr>
          <w:fldChar w:fldCharType="begin"/>
        </w:r>
        <w:r w:rsidR="00D227A2">
          <w:rPr>
            <w:noProof/>
            <w:webHidden/>
          </w:rPr>
          <w:instrText xml:space="preserve"> PAGEREF _Toc155367318 \h </w:instrText>
        </w:r>
        <w:r w:rsidR="00D227A2">
          <w:rPr>
            <w:noProof/>
            <w:webHidden/>
          </w:rPr>
        </w:r>
        <w:r w:rsidR="00D227A2">
          <w:rPr>
            <w:noProof/>
            <w:webHidden/>
          </w:rPr>
          <w:fldChar w:fldCharType="separate"/>
        </w:r>
        <w:r w:rsidR="00D227A2">
          <w:rPr>
            <w:noProof/>
            <w:webHidden/>
          </w:rPr>
          <w:t>9</w:t>
        </w:r>
        <w:r w:rsidR="00D227A2">
          <w:rPr>
            <w:noProof/>
            <w:webHidden/>
          </w:rPr>
          <w:fldChar w:fldCharType="end"/>
        </w:r>
      </w:hyperlink>
    </w:p>
    <w:p w14:paraId="4417305A" w14:textId="2C4E51B8"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19" w:history="1">
        <w:r w:rsidR="00D227A2" w:rsidRPr="00A90AC8">
          <w:rPr>
            <w:rStyle w:val="Hyperlink"/>
            <w:noProof/>
          </w:rPr>
          <w:t>Localização e Transferências de Dados</w:t>
        </w:r>
        <w:r w:rsidR="00D227A2">
          <w:rPr>
            <w:noProof/>
            <w:webHidden/>
          </w:rPr>
          <w:tab/>
        </w:r>
        <w:r w:rsidR="00D227A2">
          <w:rPr>
            <w:noProof/>
            <w:webHidden/>
          </w:rPr>
          <w:fldChar w:fldCharType="begin"/>
        </w:r>
        <w:r w:rsidR="00D227A2">
          <w:rPr>
            <w:noProof/>
            <w:webHidden/>
          </w:rPr>
          <w:instrText xml:space="preserve"> PAGEREF _Toc155367319 \h </w:instrText>
        </w:r>
        <w:r w:rsidR="00D227A2">
          <w:rPr>
            <w:noProof/>
            <w:webHidden/>
          </w:rPr>
        </w:r>
        <w:r w:rsidR="00D227A2">
          <w:rPr>
            <w:noProof/>
            <w:webHidden/>
          </w:rPr>
          <w:fldChar w:fldCharType="separate"/>
        </w:r>
        <w:r w:rsidR="00D227A2">
          <w:rPr>
            <w:noProof/>
            <w:webHidden/>
          </w:rPr>
          <w:t>10</w:t>
        </w:r>
        <w:r w:rsidR="00D227A2">
          <w:rPr>
            <w:noProof/>
            <w:webHidden/>
          </w:rPr>
          <w:fldChar w:fldCharType="end"/>
        </w:r>
      </w:hyperlink>
    </w:p>
    <w:p w14:paraId="48A6D465" w14:textId="3D43DD93"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20" w:history="1">
        <w:r w:rsidR="00D227A2" w:rsidRPr="00A90AC8">
          <w:rPr>
            <w:rStyle w:val="Hyperlink"/>
            <w:noProof/>
          </w:rPr>
          <w:t>Retenção e Eliminação de Dados</w:t>
        </w:r>
        <w:r w:rsidR="00D227A2">
          <w:rPr>
            <w:noProof/>
            <w:webHidden/>
          </w:rPr>
          <w:tab/>
        </w:r>
        <w:r w:rsidR="00D227A2">
          <w:rPr>
            <w:noProof/>
            <w:webHidden/>
          </w:rPr>
          <w:fldChar w:fldCharType="begin"/>
        </w:r>
        <w:r w:rsidR="00D227A2">
          <w:rPr>
            <w:noProof/>
            <w:webHidden/>
          </w:rPr>
          <w:instrText xml:space="preserve"> PAGEREF _Toc155367320 \h </w:instrText>
        </w:r>
        <w:r w:rsidR="00D227A2">
          <w:rPr>
            <w:noProof/>
            <w:webHidden/>
          </w:rPr>
        </w:r>
        <w:r w:rsidR="00D227A2">
          <w:rPr>
            <w:noProof/>
            <w:webHidden/>
          </w:rPr>
          <w:fldChar w:fldCharType="separate"/>
        </w:r>
        <w:r w:rsidR="00D227A2">
          <w:rPr>
            <w:noProof/>
            <w:webHidden/>
          </w:rPr>
          <w:t>10</w:t>
        </w:r>
        <w:r w:rsidR="00D227A2">
          <w:rPr>
            <w:noProof/>
            <w:webHidden/>
          </w:rPr>
          <w:fldChar w:fldCharType="end"/>
        </w:r>
      </w:hyperlink>
    </w:p>
    <w:p w14:paraId="432F0F84" w14:textId="7A17EAF4"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21" w:history="1">
        <w:r w:rsidR="00D227A2" w:rsidRPr="00A90AC8">
          <w:rPr>
            <w:rStyle w:val="Hyperlink"/>
            <w:noProof/>
          </w:rPr>
          <w:t>Compromisso de Confidencialidade do Contratante</w:t>
        </w:r>
        <w:r w:rsidR="00D227A2">
          <w:rPr>
            <w:noProof/>
            <w:webHidden/>
          </w:rPr>
          <w:tab/>
        </w:r>
        <w:r w:rsidR="00D227A2">
          <w:rPr>
            <w:noProof/>
            <w:webHidden/>
          </w:rPr>
          <w:fldChar w:fldCharType="begin"/>
        </w:r>
        <w:r w:rsidR="00D227A2">
          <w:rPr>
            <w:noProof/>
            <w:webHidden/>
          </w:rPr>
          <w:instrText xml:space="preserve"> PAGEREF _Toc155367321 \h </w:instrText>
        </w:r>
        <w:r w:rsidR="00D227A2">
          <w:rPr>
            <w:noProof/>
            <w:webHidden/>
          </w:rPr>
        </w:r>
        <w:r w:rsidR="00D227A2">
          <w:rPr>
            <w:noProof/>
            <w:webHidden/>
          </w:rPr>
          <w:fldChar w:fldCharType="separate"/>
        </w:r>
        <w:r w:rsidR="00D227A2">
          <w:rPr>
            <w:noProof/>
            <w:webHidden/>
          </w:rPr>
          <w:t>11</w:t>
        </w:r>
        <w:r w:rsidR="00D227A2">
          <w:rPr>
            <w:noProof/>
            <w:webHidden/>
          </w:rPr>
          <w:fldChar w:fldCharType="end"/>
        </w:r>
      </w:hyperlink>
    </w:p>
    <w:p w14:paraId="7F731936" w14:textId="0E0FDE32"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22" w:history="1">
        <w:r w:rsidR="00D227A2" w:rsidRPr="00A90AC8">
          <w:rPr>
            <w:rStyle w:val="Hyperlink"/>
            <w:noProof/>
          </w:rPr>
          <w:t>Notificação e Controlos à utilização por parte dos Subcontratantes</w:t>
        </w:r>
        <w:r w:rsidR="00D227A2">
          <w:rPr>
            <w:noProof/>
            <w:webHidden/>
          </w:rPr>
          <w:tab/>
        </w:r>
        <w:r w:rsidR="00D227A2">
          <w:rPr>
            <w:noProof/>
            <w:webHidden/>
          </w:rPr>
          <w:fldChar w:fldCharType="begin"/>
        </w:r>
        <w:r w:rsidR="00D227A2">
          <w:rPr>
            <w:noProof/>
            <w:webHidden/>
          </w:rPr>
          <w:instrText xml:space="preserve"> PAGEREF _Toc155367322 \h </w:instrText>
        </w:r>
        <w:r w:rsidR="00D227A2">
          <w:rPr>
            <w:noProof/>
            <w:webHidden/>
          </w:rPr>
        </w:r>
        <w:r w:rsidR="00D227A2">
          <w:rPr>
            <w:noProof/>
            <w:webHidden/>
          </w:rPr>
          <w:fldChar w:fldCharType="separate"/>
        </w:r>
        <w:r w:rsidR="00D227A2">
          <w:rPr>
            <w:noProof/>
            <w:webHidden/>
          </w:rPr>
          <w:t>11</w:t>
        </w:r>
        <w:r w:rsidR="00D227A2">
          <w:rPr>
            <w:noProof/>
            <w:webHidden/>
          </w:rPr>
          <w:fldChar w:fldCharType="end"/>
        </w:r>
      </w:hyperlink>
    </w:p>
    <w:p w14:paraId="7D9B19C9" w14:textId="3CB387DE"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23" w:history="1">
        <w:r w:rsidR="00D227A2" w:rsidRPr="00A90AC8">
          <w:rPr>
            <w:rStyle w:val="Hyperlink"/>
            <w:noProof/>
          </w:rPr>
          <w:t>Instituições de Ensino</w:t>
        </w:r>
        <w:r w:rsidR="00D227A2">
          <w:rPr>
            <w:noProof/>
            <w:webHidden/>
          </w:rPr>
          <w:tab/>
        </w:r>
        <w:r w:rsidR="00D227A2">
          <w:rPr>
            <w:noProof/>
            <w:webHidden/>
          </w:rPr>
          <w:fldChar w:fldCharType="begin"/>
        </w:r>
        <w:r w:rsidR="00D227A2">
          <w:rPr>
            <w:noProof/>
            <w:webHidden/>
          </w:rPr>
          <w:instrText xml:space="preserve"> PAGEREF _Toc155367323 \h </w:instrText>
        </w:r>
        <w:r w:rsidR="00D227A2">
          <w:rPr>
            <w:noProof/>
            <w:webHidden/>
          </w:rPr>
        </w:r>
        <w:r w:rsidR="00D227A2">
          <w:rPr>
            <w:noProof/>
            <w:webHidden/>
          </w:rPr>
          <w:fldChar w:fldCharType="separate"/>
        </w:r>
        <w:r w:rsidR="00D227A2">
          <w:rPr>
            <w:noProof/>
            <w:webHidden/>
          </w:rPr>
          <w:t>11</w:t>
        </w:r>
        <w:r w:rsidR="00D227A2">
          <w:rPr>
            <w:noProof/>
            <w:webHidden/>
          </w:rPr>
          <w:fldChar w:fldCharType="end"/>
        </w:r>
      </w:hyperlink>
    </w:p>
    <w:p w14:paraId="423926E3" w14:textId="7ACCB00E"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24" w:history="1">
        <w:r w:rsidR="00D227A2" w:rsidRPr="00A90AC8">
          <w:rPr>
            <w:rStyle w:val="Hyperlink"/>
            <w:noProof/>
          </w:rPr>
          <w:t>Contrato de Cliente do CJIS</w:t>
        </w:r>
        <w:r w:rsidR="00D227A2">
          <w:rPr>
            <w:noProof/>
            <w:webHidden/>
          </w:rPr>
          <w:tab/>
        </w:r>
        <w:r w:rsidR="00D227A2">
          <w:rPr>
            <w:noProof/>
            <w:webHidden/>
          </w:rPr>
          <w:fldChar w:fldCharType="begin"/>
        </w:r>
        <w:r w:rsidR="00D227A2">
          <w:rPr>
            <w:noProof/>
            <w:webHidden/>
          </w:rPr>
          <w:instrText xml:space="preserve"> PAGEREF _Toc155367324 \h </w:instrText>
        </w:r>
        <w:r w:rsidR="00D227A2">
          <w:rPr>
            <w:noProof/>
            <w:webHidden/>
          </w:rPr>
        </w:r>
        <w:r w:rsidR="00D227A2">
          <w:rPr>
            <w:noProof/>
            <w:webHidden/>
          </w:rPr>
          <w:fldChar w:fldCharType="separate"/>
        </w:r>
        <w:r w:rsidR="00D227A2">
          <w:rPr>
            <w:noProof/>
            <w:webHidden/>
          </w:rPr>
          <w:t>12</w:t>
        </w:r>
        <w:r w:rsidR="00D227A2">
          <w:rPr>
            <w:noProof/>
            <w:webHidden/>
          </w:rPr>
          <w:fldChar w:fldCharType="end"/>
        </w:r>
      </w:hyperlink>
    </w:p>
    <w:p w14:paraId="2595977A" w14:textId="06293007"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25" w:history="1">
        <w:r w:rsidR="00D227A2" w:rsidRPr="00A90AC8">
          <w:rPr>
            <w:rStyle w:val="Hyperlink"/>
            <w:noProof/>
          </w:rPr>
          <w:t>Associado de Negócio HIPAA</w:t>
        </w:r>
        <w:r w:rsidR="00D227A2">
          <w:rPr>
            <w:noProof/>
            <w:webHidden/>
          </w:rPr>
          <w:tab/>
        </w:r>
        <w:r w:rsidR="00D227A2">
          <w:rPr>
            <w:noProof/>
            <w:webHidden/>
          </w:rPr>
          <w:fldChar w:fldCharType="begin"/>
        </w:r>
        <w:r w:rsidR="00D227A2">
          <w:rPr>
            <w:noProof/>
            <w:webHidden/>
          </w:rPr>
          <w:instrText xml:space="preserve"> PAGEREF _Toc155367325 \h </w:instrText>
        </w:r>
        <w:r w:rsidR="00D227A2">
          <w:rPr>
            <w:noProof/>
            <w:webHidden/>
          </w:rPr>
        </w:r>
        <w:r w:rsidR="00D227A2">
          <w:rPr>
            <w:noProof/>
            <w:webHidden/>
          </w:rPr>
          <w:fldChar w:fldCharType="separate"/>
        </w:r>
        <w:r w:rsidR="00D227A2">
          <w:rPr>
            <w:noProof/>
            <w:webHidden/>
          </w:rPr>
          <w:t>12</w:t>
        </w:r>
        <w:r w:rsidR="00D227A2">
          <w:rPr>
            <w:noProof/>
            <w:webHidden/>
          </w:rPr>
          <w:fldChar w:fldCharType="end"/>
        </w:r>
      </w:hyperlink>
    </w:p>
    <w:p w14:paraId="76E0E1F5" w14:textId="3404B811"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26" w:history="1">
        <w:r w:rsidR="00D227A2" w:rsidRPr="00A90AC8">
          <w:rPr>
            <w:rStyle w:val="Hyperlink"/>
            <w:noProof/>
          </w:rPr>
          <w:t>Dados de Telecomunicação</w:t>
        </w:r>
        <w:r w:rsidR="00D227A2">
          <w:rPr>
            <w:noProof/>
            <w:webHidden/>
          </w:rPr>
          <w:tab/>
        </w:r>
        <w:r w:rsidR="00D227A2">
          <w:rPr>
            <w:noProof/>
            <w:webHidden/>
          </w:rPr>
          <w:fldChar w:fldCharType="begin"/>
        </w:r>
        <w:r w:rsidR="00D227A2">
          <w:rPr>
            <w:noProof/>
            <w:webHidden/>
          </w:rPr>
          <w:instrText xml:space="preserve"> PAGEREF _Toc155367326 \h </w:instrText>
        </w:r>
        <w:r w:rsidR="00D227A2">
          <w:rPr>
            <w:noProof/>
            <w:webHidden/>
          </w:rPr>
        </w:r>
        <w:r w:rsidR="00D227A2">
          <w:rPr>
            <w:noProof/>
            <w:webHidden/>
          </w:rPr>
          <w:fldChar w:fldCharType="separate"/>
        </w:r>
        <w:r w:rsidR="00D227A2">
          <w:rPr>
            <w:noProof/>
            <w:webHidden/>
          </w:rPr>
          <w:t>12</w:t>
        </w:r>
        <w:r w:rsidR="00D227A2">
          <w:rPr>
            <w:noProof/>
            <w:webHidden/>
          </w:rPr>
          <w:fldChar w:fldCharType="end"/>
        </w:r>
      </w:hyperlink>
    </w:p>
    <w:p w14:paraId="2C496E83" w14:textId="2A11D62D"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27" w:history="1">
        <w:r w:rsidR="00D227A2" w:rsidRPr="00A90AC8">
          <w:rPr>
            <w:rStyle w:val="Hyperlink"/>
            <w:noProof/>
          </w:rPr>
          <w:t>Lei de privacidade do consumidor da Califórnia (CCPA)</w:t>
        </w:r>
        <w:r w:rsidR="00D227A2">
          <w:rPr>
            <w:noProof/>
            <w:webHidden/>
          </w:rPr>
          <w:tab/>
        </w:r>
        <w:r w:rsidR="00D227A2">
          <w:rPr>
            <w:noProof/>
            <w:webHidden/>
          </w:rPr>
          <w:fldChar w:fldCharType="begin"/>
        </w:r>
        <w:r w:rsidR="00D227A2">
          <w:rPr>
            <w:noProof/>
            <w:webHidden/>
          </w:rPr>
          <w:instrText xml:space="preserve"> PAGEREF _Toc155367327 \h </w:instrText>
        </w:r>
        <w:r w:rsidR="00D227A2">
          <w:rPr>
            <w:noProof/>
            <w:webHidden/>
          </w:rPr>
        </w:r>
        <w:r w:rsidR="00D227A2">
          <w:rPr>
            <w:noProof/>
            <w:webHidden/>
          </w:rPr>
          <w:fldChar w:fldCharType="separate"/>
        </w:r>
        <w:r w:rsidR="00D227A2">
          <w:rPr>
            <w:noProof/>
            <w:webHidden/>
          </w:rPr>
          <w:t>12</w:t>
        </w:r>
        <w:r w:rsidR="00D227A2">
          <w:rPr>
            <w:noProof/>
            <w:webHidden/>
          </w:rPr>
          <w:fldChar w:fldCharType="end"/>
        </w:r>
      </w:hyperlink>
    </w:p>
    <w:p w14:paraId="182170D5" w14:textId="62CD185C"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28" w:history="1">
        <w:r w:rsidR="00D227A2" w:rsidRPr="00A90AC8">
          <w:rPr>
            <w:rStyle w:val="Hyperlink"/>
            <w:noProof/>
          </w:rPr>
          <w:t>Dados Biométricos</w:t>
        </w:r>
        <w:r w:rsidR="00D227A2">
          <w:rPr>
            <w:noProof/>
            <w:webHidden/>
          </w:rPr>
          <w:tab/>
        </w:r>
        <w:r w:rsidR="00D227A2">
          <w:rPr>
            <w:noProof/>
            <w:webHidden/>
          </w:rPr>
          <w:fldChar w:fldCharType="begin"/>
        </w:r>
        <w:r w:rsidR="00D227A2">
          <w:rPr>
            <w:noProof/>
            <w:webHidden/>
          </w:rPr>
          <w:instrText xml:space="preserve"> PAGEREF _Toc155367328 \h </w:instrText>
        </w:r>
        <w:r w:rsidR="00D227A2">
          <w:rPr>
            <w:noProof/>
            <w:webHidden/>
          </w:rPr>
        </w:r>
        <w:r w:rsidR="00D227A2">
          <w:rPr>
            <w:noProof/>
            <w:webHidden/>
          </w:rPr>
          <w:fldChar w:fldCharType="separate"/>
        </w:r>
        <w:r w:rsidR="00D227A2">
          <w:rPr>
            <w:noProof/>
            <w:webHidden/>
          </w:rPr>
          <w:t>12</w:t>
        </w:r>
        <w:r w:rsidR="00D227A2">
          <w:rPr>
            <w:noProof/>
            <w:webHidden/>
          </w:rPr>
          <w:fldChar w:fldCharType="end"/>
        </w:r>
      </w:hyperlink>
    </w:p>
    <w:p w14:paraId="55F25BAB" w14:textId="4919DD93"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29" w:history="1">
        <w:r w:rsidR="00D227A2" w:rsidRPr="00A90AC8">
          <w:rPr>
            <w:rStyle w:val="Hyperlink"/>
            <w:noProof/>
          </w:rPr>
          <w:t>Serviços Profissionais Suplementares</w:t>
        </w:r>
        <w:r w:rsidR="00D227A2">
          <w:rPr>
            <w:noProof/>
            <w:webHidden/>
          </w:rPr>
          <w:tab/>
        </w:r>
        <w:r w:rsidR="00D227A2">
          <w:rPr>
            <w:noProof/>
            <w:webHidden/>
          </w:rPr>
          <w:fldChar w:fldCharType="begin"/>
        </w:r>
        <w:r w:rsidR="00D227A2">
          <w:rPr>
            <w:noProof/>
            <w:webHidden/>
          </w:rPr>
          <w:instrText xml:space="preserve"> PAGEREF _Toc155367329 \h </w:instrText>
        </w:r>
        <w:r w:rsidR="00D227A2">
          <w:rPr>
            <w:noProof/>
            <w:webHidden/>
          </w:rPr>
        </w:r>
        <w:r w:rsidR="00D227A2">
          <w:rPr>
            <w:noProof/>
            <w:webHidden/>
          </w:rPr>
          <w:fldChar w:fldCharType="separate"/>
        </w:r>
        <w:r w:rsidR="00D227A2">
          <w:rPr>
            <w:noProof/>
            <w:webHidden/>
          </w:rPr>
          <w:t>12</w:t>
        </w:r>
        <w:r w:rsidR="00D227A2">
          <w:rPr>
            <w:noProof/>
            <w:webHidden/>
          </w:rPr>
          <w:fldChar w:fldCharType="end"/>
        </w:r>
      </w:hyperlink>
    </w:p>
    <w:p w14:paraId="4DB3831D" w14:textId="69710A67" w:rsidR="00D227A2" w:rsidRDefault="00222A99">
      <w:pPr>
        <w:pStyle w:val="TOC5"/>
        <w:tabs>
          <w:tab w:val="right" w:leader="dot" w:pos="5030"/>
        </w:tabs>
        <w:rPr>
          <w:rFonts w:eastAsiaTheme="minorEastAsia"/>
          <w:noProof/>
          <w:kern w:val="2"/>
          <w:sz w:val="24"/>
          <w:szCs w:val="24"/>
          <w:lang w:val="en-US" w:eastAsia="en-US" w:bidi="ar-SA"/>
          <w14:ligatures w14:val="standardContextual"/>
        </w:rPr>
      </w:pPr>
      <w:hyperlink w:anchor="_Toc155367330" w:history="1">
        <w:r w:rsidR="00D227A2" w:rsidRPr="00A90AC8">
          <w:rPr>
            <w:rStyle w:val="Hyperlink"/>
            <w:noProof/>
          </w:rPr>
          <w:t>Como Contactar a Microsoft</w:t>
        </w:r>
        <w:r w:rsidR="00D227A2">
          <w:rPr>
            <w:noProof/>
            <w:webHidden/>
          </w:rPr>
          <w:tab/>
        </w:r>
        <w:r w:rsidR="00D227A2">
          <w:rPr>
            <w:noProof/>
            <w:webHidden/>
          </w:rPr>
          <w:fldChar w:fldCharType="begin"/>
        </w:r>
        <w:r w:rsidR="00D227A2">
          <w:rPr>
            <w:noProof/>
            <w:webHidden/>
          </w:rPr>
          <w:instrText xml:space="preserve"> PAGEREF _Toc155367330 \h </w:instrText>
        </w:r>
        <w:r w:rsidR="00D227A2">
          <w:rPr>
            <w:noProof/>
            <w:webHidden/>
          </w:rPr>
        </w:r>
        <w:r w:rsidR="00D227A2">
          <w:rPr>
            <w:noProof/>
            <w:webHidden/>
          </w:rPr>
          <w:fldChar w:fldCharType="separate"/>
        </w:r>
        <w:r w:rsidR="00D227A2">
          <w:rPr>
            <w:noProof/>
            <w:webHidden/>
          </w:rPr>
          <w:t>13</w:t>
        </w:r>
        <w:r w:rsidR="00D227A2">
          <w:rPr>
            <w:noProof/>
            <w:webHidden/>
          </w:rPr>
          <w:fldChar w:fldCharType="end"/>
        </w:r>
      </w:hyperlink>
    </w:p>
    <w:p w14:paraId="7AB9E120" w14:textId="70610A7A" w:rsidR="00D227A2" w:rsidRDefault="00222A99">
      <w:pPr>
        <w:pStyle w:val="TOC1"/>
        <w:rPr>
          <w:rFonts w:eastAsiaTheme="minorEastAsia"/>
          <w:b w:val="0"/>
          <w:caps w:val="0"/>
          <w:noProof/>
          <w:kern w:val="2"/>
          <w:sz w:val="24"/>
          <w:szCs w:val="24"/>
          <w:lang w:val="en-US" w:eastAsia="en-US" w:bidi="ar-SA"/>
          <w14:ligatures w14:val="standardContextual"/>
        </w:rPr>
      </w:pPr>
      <w:hyperlink w:anchor="_Toc155367331" w:history="1">
        <w:r w:rsidR="00D227A2" w:rsidRPr="00A90AC8">
          <w:rPr>
            <w:rStyle w:val="Hyperlink"/>
            <w:noProof/>
          </w:rPr>
          <w:t>Apêndice A – Medidas de Segurança</w:t>
        </w:r>
        <w:r w:rsidR="00D227A2">
          <w:rPr>
            <w:noProof/>
            <w:webHidden/>
          </w:rPr>
          <w:tab/>
        </w:r>
        <w:r w:rsidR="00D227A2">
          <w:rPr>
            <w:noProof/>
            <w:webHidden/>
          </w:rPr>
          <w:fldChar w:fldCharType="begin"/>
        </w:r>
        <w:r w:rsidR="00D227A2">
          <w:rPr>
            <w:noProof/>
            <w:webHidden/>
          </w:rPr>
          <w:instrText xml:space="preserve"> PAGEREF _Toc155367331 \h </w:instrText>
        </w:r>
        <w:r w:rsidR="00D227A2">
          <w:rPr>
            <w:noProof/>
            <w:webHidden/>
          </w:rPr>
        </w:r>
        <w:r w:rsidR="00D227A2">
          <w:rPr>
            <w:noProof/>
            <w:webHidden/>
          </w:rPr>
          <w:fldChar w:fldCharType="separate"/>
        </w:r>
        <w:r w:rsidR="00D227A2">
          <w:rPr>
            <w:noProof/>
            <w:webHidden/>
          </w:rPr>
          <w:t>14</w:t>
        </w:r>
        <w:r w:rsidR="00D227A2">
          <w:rPr>
            <w:noProof/>
            <w:webHidden/>
          </w:rPr>
          <w:fldChar w:fldCharType="end"/>
        </w:r>
      </w:hyperlink>
    </w:p>
    <w:p w14:paraId="47FE708D" w14:textId="33DFB82C" w:rsidR="00D227A2" w:rsidRDefault="00222A99">
      <w:pPr>
        <w:pStyle w:val="TOC1"/>
        <w:rPr>
          <w:rFonts w:eastAsiaTheme="minorEastAsia"/>
          <w:b w:val="0"/>
          <w:caps w:val="0"/>
          <w:noProof/>
          <w:kern w:val="2"/>
          <w:sz w:val="24"/>
          <w:szCs w:val="24"/>
          <w:lang w:val="en-US" w:eastAsia="en-US" w:bidi="ar-SA"/>
          <w14:ligatures w14:val="standardContextual"/>
        </w:rPr>
      </w:pPr>
      <w:hyperlink w:anchor="_Toc155367332" w:history="1">
        <w:r w:rsidR="00D227A2" w:rsidRPr="00A90AC8">
          <w:rPr>
            <w:rStyle w:val="Hyperlink"/>
            <w:noProof/>
          </w:rPr>
          <w:t>Apêndice B – Titulares dos Dados e Categorias de Dados Pessoais</w:t>
        </w:r>
        <w:r w:rsidR="00D227A2">
          <w:rPr>
            <w:noProof/>
            <w:webHidden/>
          </w:rPr>
          <w:tab/>
        </w:r>
        <w:r w:rsidR="00D227A2">
          <w:rPr>
            <w:noProof/>
            <w:webHidden/>
          </w:rPr>
          <w:fldChar w:fldCharType="begin"/>
        </w:r>
        <w:r w:rsidR="00D227A2">
          <w:rPr>
            <w:noProof/>
            <w:webHidden/>
          </w:rPr>
          <w:instrText xml:space="preserve"> PAGEREF _Toc155367332 \h </w:instrText>
        </w:r>
        <w:r w:rsidR="00D227A2">
          <w:rPr>
            <w:noProof/>
            <w:webHidden/>
          </w:rPr>
        </w:r>
        <w:r w:rsidR="00D227A2">
          <w:rPr>
            <w:noProof/>
            <w:webHidden/>
          </w:rPr>
          <w:fldChar w:fldCharType="separate"/>
        </w:r>
        <w:r w:rsidR="00D227A2">
          <w:rPr>
            <w:noProof/>
            <w:webHidden/>
          </w:rPr>
          <w:t>17</w:t>
        </w:r>
        <w:r w:rsidR="00D227A2">
          <w:rPr>
            <w:noProof/>
            <w:webHidden/>
          </w:rPr>
          <w:fldChar w:fldCharType="end"/>
        </w:r>
      </w:hyperlink>
    </w:p>
    <w:p w14:paraId="0730A8AB" w14:textId="09F55898" w:rsidR="00D227A2" w:rsidRDefault="00222A99">
      <w:pPr>
        <w:pStyle w:val="TOC1"/>
        <w:rPr>
          <w:rFonts w:eastAsiaTheme="minorEastAsia"/>
          <w:b w:val="0"/>
          <w:caps w:val="0"/>
          <w:noProof/>
          <w:kern w:val="2"/>
          <w:sz w:val="24"/>
          <w:szCs w:val="24"/>
          <w:lang w:val="en-US" w:eastAsia="en-US" w:bidi="ar-SA"/>
          <w14:ligatures w14:val="standardContextual"/>
        </w:rPr>
      </w:pPr>
      <w:hyperlink w:anchor="_Toc155367333" w:history="1">
        <w:r w:rsidR="00D227A2" w:rsidRPr="00A90AC8">
          <w:rPr>
            <w:rStyle w:val="Hyperlink"/>
            <w:noProof/>
          </w:rPr>
          <w:t>Apêndice C - Adenda Relativa às Salvaguardas Adicionais</w:t>
        </w:r>
        <w:r w:rsidR="00D227A2">
          <w:rPr>
            <w:noProof/>
            <w:webHidden/>
          </w:rPr>
          <w:tab/>
        </w:r>
        <w:r w:rsidR="00D227A2">
          <w:rPr>
            <w:noProof/>
            <w:webHidden/>
          </w:rPr>
          <w:fldChar w:fldCharType="begin"/>
        </w:r>
        <w:r w:rsidR="00D227A2">
          <w:rPr>
            <w:noProof/>
            <w:webHidden/>
          </w:rPr>
          <w:instrText xml:space="preserve"> PAGEREF _Toc155367333 \h </w:instrText>
        </w:r>
        <w:r w:rsidR="00D227A2">
          <w:rPr>
            <w:noProof/>
            <w:webHidden/>
          </w:rPr>
        </w:r>
        <w:r w:rsidR="00D227A2">
          <w:rPr>
            <w:noProof/>
            <w:webHidden/>
          </w:rPr>
          <w:fldChar w:fldCharType="separate"/>
        </w:r>
        <w:r w:rsidR="00D227A2">
          <w:rPr>
            <w:noProof/>
            <w:webHidden/>
          </w:rPr>
          <w:t>19</w:t>
        </w:r>
        <w:r w:rsidR="00D227A2">
          <w:rPr>
            <w:noProof/>
            <w:webHidden/>
          </w:rPr>
          <w:fldChar w:fldCharType="end"/>
        </w:r>
      </w:hyperlink>
    </w:p>
    <w:p w14:paraId="70C35A9F" w14:textId="17F9B7CC" w:rsidR="00D227A2" w:rsidRDefault="00222A99">
      <w:pPr>
        <w:pStyle w:val="TOC1"/>
        <w:rPr>
          <w:rFonts w:eastAsiaTheme="minorEastAsia"/>
          <w:b w:val="0"/>
          <w:caps w:val="0"/>
          <w:noProof/>
          <w:kern w:val="2"/>
          <w:sz w:val="24"/>
          <w:szCs w:val="24"/>
          <w:lang w:val="en-US" w:eastAsia="en-US" w:bidi="ar-SA"/>
          <w14:ligatures w14:val="standardContextual"/>
        </w:rPr>
      </w:pPr>
      <w:hyperlink w:anchor="_Toc155367334" w:history="1">
        <w:r w:rsidR="00D227A2" w:rsidRPr="00A90AC8">
          <w:rPr>
            <w:rStyle w:val="Hyperlink"/>
            <w:noProof/>
          </w:rPr>
          <w:t>Anexo 1 – Termos do Regulamento de Proteção de Dados Geral da União Europeia</w:t>
        </w:r>
        <w:r w:rsidR="00D227A2">
          <w:rPr>
            <w:noProof/>
            <w:webHidden/>
          </w:rPr>
          <w:tab/>
        </w:r>
        <w:r w:rsidR="00D227A2">
          <w:rPr>
            <w:noProof/>
            <w:webHidden/>
          </w:rPr>
          <w:fldChar w:fldCharType="begin"/>
        </w:r>
        <w:r w:rsidR="00D227A2">
          <w:rPr>
            <w:noProof/>
            <w:webHidden/>
          </w:rPr>
          <w:instrText xml:space="preserve"> PAGEREF _Toc155367334 \h </w:instrText>
        </w:r>
        <w:r w:rsidR="00D227A2">
          <w:rPr>
            <w:noProof/>
            <w:webHidden/>
          </w:rPr>
        </w:r>
        <w:r w:rsidR="00D227A2">
          <w:rPr>
            <w:noProof/>
            <w:webHidden/>
          </w:rPr>
          <w:fldChar w:fldCharType="separate"/>
        </w:r>
        <w:r w:rsidR="00D227A2">
          <w:rPr>
            <w:noProof/>
            <w:webHidden/>
          </w:rPr>
          <w:t>20</w:t>
        </w:r>
        <w:r w:rsidR="00D227A2">
          <w:rPr>
            <w:noProof/>
            <w:webHidden/>
          </w:rPr>
          <w:fldChar w:fldCharType="end"/>
        </w:r>
      </w:hyperlink>
    </w:p>
    <w:p w14:paraId="078B3149" w14:textId="11786FF0" w:rsidR="00D70DF3" w:rsidRDefault="00A430D3" w:rsidP="002F3D6C">
      <w:pPr>
        <w:pStyle w:val="TOC1"/>
        <w:sectPr w:rsidR="00D70DF3" w:rsidSect="004B72B8">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3" w:name="_Toc507768531"/>
      <w:bookmarkStart w:id="4" w:name="_Toc6563780"/>
      <w:bookmarkStart w:id="5" w:name="_Toc26883653"/>
      <w:bookmarkStart w:id="6" w:name="_Toc155367305"/>
      <w:bookmarkStart w:id="7" w:name="Introduction"/>
      <w:r>
        <w:t>Introdução</w:t>
      </w:r>
      <w:bookmarkEnd w:id="3"/>
      <w:bookmarkEnd w:id="4"/>
      <w:bookmarkEnd w:id="5"/>
      <w:bookmarkEnd w:id="6"/>
    </w:p>
    <w:p w14:paraId="6CE39BF0" w14:textId="77777777" w:rsidR="00E4190C" w:rsidRPr="00FC77AC" w:rsidRDefault="00E4190C" w:rsidP="00E4190C">
      <w:pPr>
        <w:pStyle w:val="ProductList-Body"/>
        <w:spacing w:after="120"/>
      </w:pPr>
      <w:bookmarkStart w:id="8" w:name="_Toc507768532"/>
      <w:bookmarkStart w:id="9" w:name="_Toc6563781"/>
      <w:bookmarkStart w:id="10" w:name="_Toc26883654"/>
      <w:bookmarkStart w:id="11" w:name="_Toc507768534"/>
      <w:bookmarkStart w:id="12" w:name="_Toc6563783"/>
      <w:bookmarkStart w:id="13" w:name="_Toc26883656"/>
      <w:bookmarkEnd w:id="7"/>
      <w:r>
        <w:t xml:space="preserve">As partes concordam que esta Adenda à Proteção de Dados dos Produtos e Serviços (“DPA”) da Microsoft estabelece as respetivas obrigações relativamente ao tratamento e à segurança dos Dados dos Clientes, dos Dados dos Serviços Profissionais e dos Dados Pessoais relacionados com os Produtos e Serviços. A DPA é incorporada por referência nos Termos do Produto e noutros contratos da Microsoft. As partes concordam ainda que, salvo se existir um contrato de Serviços Profissionais separado, esta DPA regula o tratamento e a segurança dos Dados dos Serviços Profissionais. Os termos em separado, incluindo os termos de privacidade e segurança diferentes, regulam a utilização, por parte do Cliente, dos Produtos que Não Sejam da Microsoft. </w:t>
      </w:r>
    </w:p>
    <w:p w14:paraId="2ECD21E9" w14:textId="77777777" w:rsidR="001C57B5" w:rsidRDefault="001C57B5" w:rsidP="001C57B5">
      <w:pPr>
        <w:pStyle w:val="ProductList-Body"/>
        <w:spacing w:after="120"/>
      </w:pPr>
      <w:bookmarkStart w:id="14" w:name="_Toc42764827"/>
      <w:bookmarkEnd w:id="8"/>
      <w:bookmarkEnd w:id="9"/>
      <w:bookmarkEnd w:id="10"/>
      <w:r>
        <w:t xml:space="preserve">Em caso de conflito ou inconsistência entre os Termos da DPA e quaisquer outros termos no contrato de licenciamento em volume do Cliente ou outros contratos aplicáveis relacionados com os Produtos e Serviços (“Contrato do cliente”), prevalecerão os Termos da DPA. As disposições dos Termos da DPA prevalecem sobre quaisquer disposições conflituantes da Declaração de Privacidade da Microsoft que de outro modo possam ser aplicáveis ao tratamento dos Dados dos Clientes, dos Dados dos Serviços Profissionais ou dos Dados Pessoais, de acordo com a definição constante no presente documento. </w:t>
      </w:r>
    </w:p>
    <w:p w14:paraId="0E9AA204" w14:textId="77777777" w:rsidR="001C57B5" w:rsidRDefault="001C57B5" w:rsidP="001C57B5">
      <w:pPr>
        <w:pStyle w:val="ProductList-Body"/>
        <w:spacing w:after="120"/>
      </w:pPr>
      <w:r>
        <w:t>A Microsoft assume os compromissos presentes nesta DPA perante todos os Clientes com um contrato de Cliente em vigor. Estes compromissos são vinculativos para a Microsoft relativamente ao Cliente, independentemente (1) dos Termos de Produto que são de outro modo aplicáveis a qualquer subscrição ou licença de Produto, ou (2) qualquer outro contrato que referencie os Termos de Produto.</w:t>
      </w:r>
    </w:p>
    <w:p w14:paraId="5EBB00B4" w14:textId="77777777" w:rsidR="00DD6D76" w:rsidRPr="00FC77AC" w:rsidRDefault="00DD6D76" w:rsidP="00DD6D76">
      <w:pPr>
        <w:pStyle w:val="ProductList-SubSubSectionHeading"/>
        <w:spacing w:after="120"/>
        <w:outlineLvl w:val="1"/>
      </w:pPr>
      <w:bookmarkStart w:id="15" w:name="_Toc155367306"/>
      <w:r>
        <w:t>Termos e Atualizações da DPA Aplicável</w:t>
      </w:r>
      <w:bookmarkEnd w:id="14"/>
      <w:bookmarkEnd w:id="15"/>
    </w:p>
    <w:p w14:paraId="4716D8C6" w14:textId="77777777" w:rsidR="00DD6D76" w:rsidRPr="00FC77AC" w:rsidRDefault="00DD6D76" w:rsidP="00DD6D76">
      <w:pPr>
        <w:pStyle w:val="ProductList-Body"/>
        <w:spacing w:after="120"/>
        <w:ind w:left="187"/>
        <w:outlineLvl w:val="2"/>
      </w:pPr>
      <w:r>
        <w:rPr>
          <w:b/>
          <w:color w:val="0072C6"/>
        </w:rPr>
        <w:t>Limites às Atualizações</w:t>
      </w:r>
    </w:p>
    <w:p w14:paraId="5FCEE3C2" w14:textId="77777777" w:rsidR="00D06365" w:rsidRDefault="00D06365" w:rsidP="00D06365">
      <w:pPr>
        <w:pStyle w:val="ProductList-Body"/>
        <w:spacing w:after="120"/>
        <w:ind w:left="158"/>
      </w:pPr>
      <w:bookmarkStart w:id="16" w:name="_Hlk40343587"/>
      <w:r>
        <w:t xml:space="preserve">Quando o Cliente renova ou compra uma nova subscrição para um Produto ou faz uma ordem de intervenção para um Serviço Profissional, aplicar-se-ão os Termos da DPA atual na altura e não será alterada durante a subscrição do Cliente desse Produto ou período para esse Serviço Profissional. Quando o Cliente obtém uma licença perpétua para o Software, serão aplicáveis os Termos da DPA então em vigor (com base na mesma disposição para determinar os Termos de Produto então em vigor aplicáveis para esse Software no contrato do Cliente), que não serão alterados durante a licença do Cliente para esse Software. </w:t>
      </w:r>
    </w:p>
    <w:p w14:paraId="2112911C" w14:textId="77777777" w:rsidR="00DD6D76" w:rsidRPr="00FC77AC" w:rsidRDefault="00DD6D76" w:rsidP="00DD6D76">
      <w:pPr>
        <w:pStyle w:val="ProductList-Body"/>
        <w:spacing w:after="120"/>
        <w:ind w:left="187"/>
        <w:outlineLvl w:val="2"/>
      </w:pPr>
      <w:r>
        <w:rPr>
          <w:b/>
          <w:color w:val="0072C6"/>
        </w:rPr>
        <w:t>Novas Funcionalidades, Suplementos ou Software Relacionado</w:t>
      </w:r>
      <w:bookmarkEnd w:id="16"/>
    </w:p>
    <w:p w14:paraId="6055A2C1" w14:textId="6E4DF0FA" w:rsidR="00DD6D76" w:rsidRPr="00FC77AC" w:rsidRDefault="00DD6D76" w:rsidP="00DD6D76">
      <w:pPr>
        <w:pStyle w:val="ProductList-Body"/>
        <w:spacing w:after="120"/>
        <w:ind w:left="158"/>
      </w:pPr>
      <w:r>
        <w:t>Sem prejuízo dos limites dispostos anteriormente às atualizações, quando a Microsoft apresenta funcionalidades, ofertas, suplementos ou software relacionado que são novos (isto é, que não foram incluídos anteriormente com os Produtos ou Serviços), a Microsoft poderá fornecer termos ou fazer atualizações aos DPA que se aplicam à utilização que o Cliente faz dessas novas funcionalidades, ofertas, suplementos ou software relacionado. Se esses termos incluírem quaisquer alterações materiais adversas aos Termos da DPA, a Microsoft facultará ao Cliente uma opção para utilizar as novas funcionalidades, ofertas, suplementos ou software relacionado, sem perda da funcionalidade existente de um Produto ou Serviço Profissional geralmente disponibilizado. Se o Cliente não instalar ou utilizar as novas funcionalidades, ofertas, suplementos ou software relacionado, não serão aplicáveis os novos termos correspondentes.</w:t>
      </w:r>
    </w:p>
    <w:p w14:paraId="5051C02C" w14:textId="77777777" w:rsidR="00DD6D76" w:rsidRPr="00FC77AC" w:rsidRDefault="00DD6D76" w:rsidP="00DD6D76">
      <w:pPr>
        <w:pStyle w:val="ProductList-Body"/>
        <w:spacing w:after="120"/>
        <w:ind w:left="187"/>
        <w:outlineLvl w:val="2"/>
      </w:pPr>
      <w:r>
        <w:rPr>
          <w:b/>
          <w:color w:val="0072C6"/>
        </w:rPr>
        <w:t>Regulamentos e Requisitos do Governo</w:t>
      </w:r>
    </w:p>
    <w:p w14:paraId="6B462DB3" w14:textId="22D3B5A8" w:rsidR="00DD6D76" w:rsidRPr="00FC77AC" w:rsidRDefault="00DD6D76" w:rsidP="00DD6D76">
      <w:pPr>
        <w:pStyle w:val="ProductList-Body"/>
        <w:spacing w:after="120"/>
        <w:ind w:left="158"/>
      </w:pPr>
      <w:r>
        <w:t>Sem prejuízo dos limites dispostos anteriormente às atualizações, a Microsoft poderá modificar ou cessar um Produto ou Serviço Profissional em qualquer país ou jurisdição no qual exista um requisito ou obrigação governamental atuais ou futuros que (1) sujeitem a Microsoft a qualquer regulamento ou requisito não aplicável em geral à operação comercial naquele país, (2) apresentem um impedimento para a Microsoft continuar a operar o Produto ou a oferecer p Serviço Profissional sem modificação, e/ou (3) façam com que a Microsoft considere que os Termos da DPA, ou o Produto ou Serviço Profissional estejam em conflito com esse requisito ou obrigação.</w:t>
      </w:r>
    </w:p>
    <w:p w14:paraId="533F1F74" w14:textId="77777777" w:rsidR="009776B9" w:rsidRPr="00FC77AC" w:rsidRDefault="009776B9" w:rsidP="007829B6">
      <w:pPr>
        <w:pStyle w:val="ProductList-SubSubSectionHeading"/>
        <w:spacing w:after="120"/>
        <w:outlineLvl w:val="1"/>
      </w:pPr>
      <w:bookmarkStart w:id="17" w:name="_Toc155367307"/>
      <w:r>
        <w:t>Notificações Eletrónicas</w:t>
      </w:r>
      <w:bookmarkEnd w:id="11"/>
      <w:bookmarkEnd w:id="12"/>
      <w:bookmarkEnd w:id="13"/>
      <w:bookmarkEnd w:id="17"/>
    </w:p>
    <w:p w14:paraId="37A67D7B" w14:textId="0CECD8B1" w:rsidR="009776B9" w:rsidRPr="00FC77AC" w:rsidRDefault="009776B9" w:rsidP="007829B6">
      <w:pPr>
        <w:pStyle w:val="ProductList-Body"/>
        <w:spacing w:after="120"/>
      </w:pPr>
      <w:r>
        <w:t xml:space="preserve">A Microsoft pode fornecer ao Cliente informações e notificações acerca dos Produtos e Serviços eletronicamente, incluindo por correio eletrónico, através do portal de um Serviço Online ou através de um Web site que a Microsoft identifique. A notificação entra em vigor a partir da data em que a Microsoft a disponibiliza. </w:t>
      </w:r>
    </w:p>
    <w:p w14:paraId="7A124922" w14:textId="77777777" w:rsidR="009776B9" w:rsidRPr="00FC77AC" w:rsidRDefault="009776B9" w:rsidP="007829B6">
      <w:pPr>
        <w:pStyle w:val="ProductList-SubSubSectionHeading"/>
        <w:spacing w:after="120"/>
        <w:outlineLvl w:val="1"/>
      </w:pPr>
      <w:bookmarkStart w:id="18" w:name="_Toc507768535"/>
      <w:bookmarkStart w:id="19" w:name="_Toc6563784"/>
      <w:bookmarkStart w:id="20" w:name="_Toc26883657"/>
      <w:bookmarkStart w:id="21" w:name="_Toc155367308"/>
      <w:r>
        <w:t>Versões Anteriores</w:t>
      </w:r>
      <w:bookmarkEnd w:id="18"/>
      <w:bookmarkEnd w:id="19"/>
      <w:bookmarkEnd w:id="20"/>
      <w:bookmarkEnd w:id="21"/>
    </w:p>
    <w:p w14:paraId="6CA8233C" w14:textId="7541A4D0" w:rsidR="009776B9" w:rsidRPr="00FC77AC" w:rsidRDefault="00DD6D76" w:rsidP="007829B6">
      <w:pPr>
        <w:pStyle w:val="ProductList-Body"/>
        <w:spacing w:after="120"/>
      </w:pPr>
      <w:r>
        <w:t xml:space="preserve">Os Termos da DPA fornecem termos para os Produtos e Serviços que estão atualmente disponíveis. Para as versões anteriores dos Termos da DPA, o Cliente pode consultar </w:t>
      </w:r>
      <w:bookmarkStart w:id="22" w:name="_Hlk27046654"/>
      <w:r>
        <w:fldChar w:fldCharType="begin"/>
      </w:r>
      <w:r>
        <w:instrText>HYPERLINK "https://aka.ms/licensingdocs"</w:instrText>
      </w:r>
      <w:r>
        <w:fldChar w:fldCharType="separate"/>
      </w:r>
      <w:r>
        <w:rPr>
          <w:rStyle w:val="Hyperlink"/>
        </w:rPr>
        <w:t>https://aka.ms/licensingdocs</w:t>
      </w:r>
      <w:r>
        <w:fldChar w:fldCharType="end"/>
      </w:r>
      <w:bookmarkEnd w:id="22"/>
      <w:r>
        <w:t xml:space="preserve"> ou contactar o seu revendedor ou o Gestor de Conta Microsoft.</w:t>
      </w:r>
    </w:p>
    <w:bookmarkStart w:id="23" w:name="_Hlk494736247"/>
    <w:bookmarkStart w:id="24" w:name="_Hlk494736381"/>
    <w:p w14:paraId="5CA89841" w14:textId="30430C2D" w:rsidR="0074788A" w:rsidRPr="00FC77AC" w:rsidRDefault="000704E1" w:rsidP="0074788A">
      <w:pPr>
        <w:pStyle w:val="ProductList-Body"/>
        <w:shd w:val="clear" w:color="auto" w:fill="A6A6A6" w:themeFill="background1" w:themeFillShade="A6"/>
        <w:spacing w:after="120"/>
        <w:jc w:val="right"/>
      </w:pPr>
      <w:r>
        <w:fldChar w:fldCharType="begin"/>
      </w:r>
      <w:r>
        <w:instrText xml:space="preserve"> HYPERLINK \l "TableofContents" \o "Índice" </w:instrText>
      </w:r>
      <w:r>
        <w:fldChar w:fldCharType="separate"/>
      </w:r>
      <w:r>
        <w:rPr>
          <w:rStyle w:val="Hyperlink"/>
          <w:sz w:val="16"/>
          <w:szCs w:val="16"/>
        </w:rPr>
        <w:t>Índice</w:t>
      </w:r>
      <w:r>
        <w:rPr>
          <w:rStyle w:val="Hyperlink"/>
          <w:sz w:val="16"/>
          <w:szCs w:val="16"/>
        </w:rPr>
        <w:fldChar w:fldCharType="end"/>
      </w:r>
      <w:r>
        <w:rPr>
          <w:sz w:val="16"/>
          <w:szCs w:val="16"/>
        </w:rPr>
        <w:t xml:space="preserve"> / </w:t>
      </w:r>
      <w:hyperlink w:anchor="GeneralTerms" w:tooltip="Termos Gerais" w:history="1">
        <w:r>
          <w:rPr>
            <w:rStyle w:val="Hyperlink"/>
            <w:sz w:val="16"/>
            <w:szCs w:val="16"/>
          </w:rPr>
          <w:t>Termos de Licenciamento Gerais</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4B72B8">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5" w:name="_Toc507768537"/>
      <w:bookmarkStart w:id="26" w:name="_Toc6563786"/>
      <w:bookmarkStart w:id="27" w:name="_Toc26883659"/>
      <w:bookmarkStart w:id="28" w:name="_Toc155367309"/>
      <w:bookmarkStart w:id="29" w:name="Definitions"/>
      <w:bookmarkEnd w:id="23"/>
      <w:bookmarkEnd w:id="24"/>
      <w:r>
        <w:t>Definições</w:t>
      </w:r>
      <w:bookmarkEnd w:id="25"/>
      <w:bookmarkEnd w:id="26"/>
      <w:bookmarkEnd w:id="27"/>
      <w:bookmarkEnd w:id="28"/>
    </w:p>
    <w:bookmarkEnd w:id="29"/>
    <w:p w14:paraId="1D782819" w14:textId="77777777" w:rsidR="008E4826" w:rsidRDefault="008E4826" w:rsidP="008E4826">
      <w:pPr>
        <w:pStyle w:val="ProductList-Body"/>
        <w:spacing w:after="120"/>
      </w:pPr>
      <w:r>
        <w:t>Os termos em maiúsculas utilizados, mas não definidos, na presente DPA terão os significados indicados no contrato do Cliente. Os seguintes termos definidos são utilizados na presente DPA:</w:t>
      </w:r>
    </w:p>
    <w:p w14:paraId="1D689A74" w14:textId="77777777" w:rsidR="00B0233F" w:rsidRPr="00FC77AC" w:rsidRDefault="00B0233F" w:rsidP="00B0233F">
      <w:pPr>
        <w:pStyle w:val="ProductList-Body"/>
        <w:spacing w:after="120"/>
      </w:pPr>
      <w:r>
        <w:t>“Dados do Cliente” designa todos os dados, incluindo todos os ficheiros de texto, de som, de vídeo ou de imagem e de software, que são fornecidos à Microsoft pelo Cliente, ou em nome deste, através da utilização do Serviço Online. Os Dados do Cliente não incluem Dados dos Serviços Profissionais.</w:t>
      </w:r>
    </w:p>
    <w:p w14:paraId="50FA0EF5" w14:textId="77777777" w:rsidR="00B0233F" w:rsidRPr="00FC77AC" w:rsidRDefault="00B0233F" w:rsidP="00B0233F">
      <w:pPr>
        <w:pStyle w:val="ProductList-Body"/>
        <w:spacing w:after="120"/>
      </w:pPr>
      <w:r>
        <w:t>“Requisitos de Proteção de Dados” designa o RGPD, as Leis de Proteção de Dados Locais da UE/EEE e quaisquer leis, regulamentos e outros requisitos legais aplicáveis relacionados com (a) a privacidade e segurança dos dados; e (b) a utilização, recolha, retenção, armazenamento, segurança, divulgação, transferência, eliminação e outros tratamentos a quaisquer Dados Pessoais.</w:t>
      </w:r>
    </w:p>
    <w:p w14:paraId="241CBD66" w14:textId="78830FD6" w:rsidR="00B0233F" w:rsidRPr="00FC77AC" w:rsidRDefault="00B0233F" w:rsidP="00B0233F">
      <w:pPr>
        <w:pStyle w:val="ProductList-Body"/>
        <w:spacing w:after="120"/>
      </w:pPr>
      <w:r>
        <w:t>“Termos da DPA” designa os termos na DPA e quaisquer termos específicos do Produto nos Termos de Produto que complementam ou modificam especificamente os termos de privacidade e segurança na DPA para um Produto específico (ou funcionalidade de um Produto). Em caso de conflito ou inconsistência entre a DPA e estes termos específicos do Produto, os termos específicos do Produto prevalecerão sobre o Produto aplicável (ou</w:t>
      </w:r>
      <w:r w:rsidR="006E68BE">
        <w:t> </w:t>
      </w:r>
      <w:r>
        <w:t xml:space="preserve">funcionalidade desse Produto). </w:t>
      </w:r>
    </w:p>
    <w:p w14:paraId="6F8084EB" w14:textId="4110FF98" w:rsidR="00BD28D7" w:rsidRPr="00FC77AC" w:rsidRDefault="00B0233F" w:rsidP="00B0233F">
      <w:pPr>
        <w:pStyle w:val="ProductList-Body"/>
        <w:spacing w:after="120"/>
      </w:pPr>
      <w:r>
        <w:t>“RGPD” designa o Regulamento (UE) 2016/679 do Parlamento Europeu e do Conselho de 27 de abril de 2016 sobre a proteção das pessoas singulares em relação ao tratamento de dados pessoais e à livre circulação destes dados, e que revoga a Diretiva 95/46/CE (Regulamento Geral de</w:t>
      </w:r>
      <w:r w:rsidR="00CB3CAE">
        <w:t> </w:t>
      </w:r>
      <w:r>
        <w:t>Proteção de Dados).</w:t>
      </w:r>
    </w:p>
    <w:p w14:paraId="7D9AB736" w14:textId="09F0A1EC" w:rsidR="00B0233F" w:rsidRPr="00FC77AC" w:rsidRDefault="00B0233F" w:rsidP="00B0233F">
      <w:pPr>
        <w:pStyle w:val="ProductList-Body"/>
        <w:spacing w:after="120"/>
      </w:pPr>
      <w:r>
        <w:t xml:space="preserve">“Leis de Proteção de Dados Locais da UE/EEE” designa qualquer legislação e regulamentação subordinada que implementa o RGPD. </w:t>
      </w:r>
    </w:p>
    <w:p w14:paraId="3373858F" w14:textId="6BEEF610" w:rsidR="00B0233F" w:rsidRPr="00FC77AC" w:rsidRDefault="00B0233F" w:rsidP="00B0233F">
      <w:pPr>
        <w:pStyle w:val="ProductList-Body"/>
        <w:spacing w:after="120"/>
      </w:pPr>
      <w:r>
        <w:t xml:space="preserve">“Termos do RGPD” designa os termos no </w:t>
      </w:r>
      <w:hyperlink w:anchor="Attachment1" w:history="1">
        <w:r>
          <w:rPr>
            <w:rStyle w:val="Hyperlink"/>
          </w:rPr>
          <w:t>Anexo 1</w:t>
        </w:r>
      </w:hyperlink>
      <w:r>
        <w:t>, ao abrigo dos quais a Microsoft assume compromissos vinculativos relativos ao tratamento dos Dados Pessoais, tal como disposto no Artigo 28 do RGPD.</w:t>
      </w:r>
    </w:p>
    <w:p w14:paraId="71D78B00" w14:textId="77777777" w:rsidR="00B0233F" w:rsidRPr="00FC77AC" w:rsidRDefault="00B0233F" w:rsidP="00B0233F">
      <w:pPr>
        <w:pStyle w:val="ProductList-Body"/>
        <w:spacing w:after="120"/>
      </w:pPr>
      <w:r>
        <w:t xml:space="preserve">“Dados Pessoais” significa qualquer informação relativa a uma pessoa singular identificada ou identificável. É considerada identificável uma pessoa singular que possa ser identificada, direta ou indiretamente, em especial por referência a um identificador, como por exemplo um nome, um número de identificação, dados de localização, identificadores por via eletrónica ou a um ou mais elementos específicos da identidade física, fisiológica, genética, mental, económica, cultural ou social dessa pessoa singular. </w:t>
      </w:r>
    </w:p>
    <w:p w14:paraId="74FC66D9" w14:textId="4254527C" w:rsidR="00B0233F" w:rsidRPr="00FC77AC" w:rsidRDefault="00B0233F" w:rsidP="00B0233F">
      <w:pPr>
        <w:pStyle w:val="ProductList-Body"/>
        <w:spacing w:after="120"/>
      </w:pPr>
      <w:r>
        <w:t>“Produto” tem o significado indicado no contrato de licenciamento em volume. Para facilitar as referências, “Produto” inclui os Serviços Online e</w:t>
      </w:r>
      <w:r w:rsidR="00286A4E">
        <w:t> </w:t>
      </w:r>
      <w:r>
        <w:t>o</w:t>
      </w:r>
      <w:r w:rsidR="00286A4E">
        <w:t> </w:t>
      </w:r>
      <w:r>
        <w:t>Software, cada um de acordo com a definição no contrato de licenciamento em volume.</w:t>
      </w:r>
    </w:p>
    <w:p w14:paraId="120289BF" w14:textId="77777777" w:rsidR="00B0233F" w:rsidRPr="0092682B" w:rsidRDefault="00B0233F" w:rsidP="00B0233F">
      <w:pPr>
        <w:pStyle w:val="ProductList-Body"/>
        <w:spacing w:after="120"/>
        <w:rPr>
          <w:spacing w:val="-2"/>
        </w:rPr>
      </w:pPr>
      <w:r w:rsidRPr="0092682B">
        <w:rPr>
          <w:spacing w:val="-2"/>
        </w:rPr>
        <w:t>“Produtos e Serviços” designa os Produtos e Serviços Profissionais. A disponibilidade de cada Produto e Serviço Profissional pode variar consoante a região, e a aplicabilidade da presente DPA a Produtos e Serviços Profissionais específicos está sujeita a limitações na secção Âmbito na presente DPA.</w:t>
      </w:r>
    </w:p>
    <w:p w14:paraId="73828053" w14:textId="77777777" w:rsidR="00B95471" w:rsidRDefault="00B95471" w:rsidP="00B95471">
      <w:pPr>
        <w:pStyle w:val="ProductList-Body"/>
        <w:spacing w:after="120"/>
      </w:pPr>
      <w:r>
        <w:t>“Serviços Profissionais” designa os seguintes serviços: (a) serviços de consultoria da Microsoft, compostos por serviços de planeamento, aconselhamento, orientação, migração de dados, implementação e desenvolvimento de software/soluções prestados ao abrigo de uma Ordem de Intervenção do Microsoft Enterprise Services ou, quando acordado na Descrição do Projeto, ao abrigo de um Contrato Cloud Workload Acceleration que incorpora a presente DPA por referência; e (b) serviços de suporte técnico prestados pela Microsoft que ajudam os clientes a identificar e resolver os problemas que afetam os Produtos, incluindo o suporte técnico prestado no âmbito do Suporte Unificado da Microsoft ou dos Serviços de Suporte Premier, e quaisquer outros serviços de suporte técnico comerciais. Os Serviços Profissionais não incluem os Produtos ou, para efeitos apenas da DPA, os Serviços Profissionais Suplementares.</w:t>
      </w:r>
    </w:p>
    <w:p w14:paraId="5706395E" w14:textId="4459D14F" w:rsidR="00B0233F" w:rsidRPr="00FC77AC" w:rsidRDefault="00B0233F" w:rsidP="00B0233F">
      <w:pPr>
        <w:pStyle w:val="ProductList-Body"/>
        <w:spacing w:after="120"/>
      </w:pPr>
      <w:r>
        <w:t>“Dados dos Serviços Profissionais” designa todos os dados, incluindo todos os ficheiros de imagem, texto, som, vídeo ou software fornecidos à</w:t>
      </w:r>
      <w:r w:rsidR="004912A2">
        <w:t> </w:t>
      </w:r>
      <w:r>
        <w:t>Microsoft pelo Cliente ou em nome deste (ou que o Cliente autorize a Microsoft a obter a partir de um Produto), ou de alguma forma obtidos ou</w:t>
      </w:r>
      <w:r w:rsidR="004912A2">
        <w:t> </w:t>
      </w:r>
      <w:r>
        <w:t xml:space="preserve">tratados pela Microsoft ou em nome desta, através de um compromisso com a Microsoft para obter Serviços Profissionais. </w:t>
      </w:r>
    </w:p>
    <w:p w14:paraId="24D3B387" w14:textId="77777777" w:rsidR="00B0233F" w:rsidRPr="00FC77AC" w:rsidRDefault="00B0233F" w:rsidP="00B0233F">
      <w:pPr>
        <w:pStyle w:val="ProductList-Body"/>
        <w:spacing w:after="120"/>
      </w:pPr>
      <w:r>
        <w:t>“Cláusulas Contratuais-Tipo de 2021” designa as cláusulas de proteção de dados-tipo (módulo contratante para contratante) entre a Microsoft Ireland Operations Limited e a Microsoft Corporation para a transferência de dados pessoais dos contratantes no EEE para os contratantes estabelecidos noutros países que não asseguram um nível adequado de proteção de dados, tal como descrito no Artigo 46 do RGPD, e aprovadas pela decisão da Comissão Europeia 2021/914/CE, com data de 4 de junho de 2021.</w:t>
      </w:r>
    </w:p>
    <w:p w14:paraId="689AF67E" w14:textId="77777777" w:rsidR="00B0233F" w:rsidRPr="00FC77AC" w:rsidRDefault="00B0233F" w:rsidP="00B0233F">
      <w:pPr>
        <w:pStyle w:val="ProductList-Body"/>
        <w:spacing w:after="120"/>
      </w:pPr>
      <w:r>
        <w:t xml:space="preserve">“Subcontratante” designa outros contratantes utilizados pela Microsoft para tratar os Dados do Cliente, os Dados dos Serviços Profissionais e os Dados Pessoais, conforme descrito no Artigo 28 do RGPD. </w:t>
      </w:r>
    </w:p>
    <w:p w14:paraId="1BEF1F4F" w14:textId="7E6787FF" w:rsidR="00B0233F" w:rsidRPr="00FC77AC" w:rsidRDefault="00B0233F" w:rsidP="00B0233F">
      <w:pPr>
        <w:pStyle w:val="ProductList-Body"/>
        <w:spacing w:after="120"/>
      </w:pPr>
      <w:r>
        <w:t>“Serviços Profissionais Suplementares” designa os pedidos de suporte escalados do suporte para uma equipa de engenharia do Produto para resolução, bem como para outras tarefas de consultoria e suporte da Microsoft prestados no âmbito dos Produtos ou de um contrato de licenciamento em volume que não esteja incluído na definição dos Serviços Profissionais.</w:t>
      </w:r>
    </w:p>
    <w:p w14:paraId="6D4DB565" w14:textId="3F90E3E1" w:rsidR="00DD6D76" w:rsidRPr="00FC77AC" w:rsidRDefault="00B0233F" w:rsidP="00B0233F">
      <w:pPr>
        <w:pStyle w:val="ProductList-Body"/>
        <w:spacing w:after="120"/>
      </w:pPr>
      <w:r>
        <w:t xml:space="preserve">Os termos em minúsculas utilizados, mas não definidos, na presente DPA, tais como “violação de dados pessoais”, “tratamento de dados”, “responsável pelo tratamento de dados”, “contratante”, “criação de perfis”, “dados pessoais” e “titular dos dados” terão o significado estabelecido no Artigo 4 do RGPD, independentemente do local de aplicação do RGPD. </w:t>
      </w:r>
    </w:p>
    <w:p w14:paraId="77C9E5E9" w14:textId="2F7A3C49" w:rsidR="00253BA3" w:rsidRPr="00FC77AC" w:rsidRDefault="00222A99" w:rsidP="00C35BD5">
      <w:pPr>
        <w:pStyle w:val="ProductList-Body"/>
        <w:shd w:val="clear" w:color="auto" w:fill="A6A6A6" w:themeFill="background1" w:themeFillShade="A6"/>
        <w:spacing w:after="120"/>
        <w:jc w:val="right"/>
      </w:pPr>
      <w:hyperlink w:anchor="TableofContents" w:tooltip="Índice" w:history="1">
        <w:r w:rsidR="00FC72B7">
          <w:rPr>
            <w:rStyle w:val="Hyperlink"/>
            <w:sz w:val="16"/>
            <w:szCs w:val="16"/>
          </w:rPr>
          <w:t>Índice</w:t>
        </w:r>
      </w:hyperlink>
      <w:r w:rsidR="00FC72B7">
        <w:rPr>
          <w:sz w:val="16"/>
          <w:szCs w:val="16"/>
        </w:rPr>
        <w:t xml:space="preserve"> / </w:t>
      </w:r>
      <w:hyperlink w:anchor="GeneralTerms" w:tooltip="Termos Gerais" w:history="1">
        <w:r w:rsidR="00FC72B7">
          <w:rPr>
            <w:rStyle w:val="Hyperlink"/>
            <w:sz w:val="16"/>
            <w:szCs w:val="16"/>
          </w:rPr>
          <w:t>Termos de Licenciamento Gerais</w:t>
        </w:r>
      </w:hyperlink>
    </w:p>
    <w:p w14:paraId="67553494" w14:textId="77777777" w:rsidR="009776B9" w:rsidRPr="00FC77AC" w:rsidRDefault="009776B9" w:rsidP="0041679B">
      <w:pPr>
        <w:pStyle w:val="ProductList-SectionHeading"/>
        <w:keepNext/>
        <w:spacing w:after="120"/>
        <w:outlineLvl w:val="0"/>
      </w:pPr>
      <w:bookmarkStart w:id="30" w:name="_Toc507768538"/>
      <w:bookmarkStart w:id="31" w:name="_Toc6563787"/>
      <w:bookmarkStart w:id="32" w:name="_Toc26883660"/>
      <w:bookmarkStart w:id="33" w:name="_Toc155367310"/>
      <w:bookmarkStart w:id="34" w:name="GeneralTerms"/>
      <w:r>
        <w:t>Termos Gerais</w:t>
      </w:r>
      <w:bookmarkEnd w:id="30"/>
      <w:bookmarkEnd w:id="31"/>
      <w:bookmarkEnd w:id="32"/>
      <w:bookmarkEnd w:id="33"/>
    </w:p>
    <w:p w14:paraId="4ACEFAAA" w14:textId="0B495828" w:rsidR="009776B9" w:rsidRPr="00FC77AC" w:rsidRDefault="008D5114" w:rsidP="0041679B">
      <w:pPr>
        <w:pStyle w:val="ProductList-SubSubSectionHeading"/>
        <w:keepNext/>
        <w:spacing w:after="120"/>
        <w:outlineLvl w:val="1"/>
      </w:pPr>
      <w:bookmarkStart w:id="35" w:name="_Toc155367311"/>
      <w:bookmarkEnd w:id="34"/>
      <w:r>
        <w:t>Conformidade com as Leis</w:t>
      </w:r>
      <w:bookmarkEnd w:id="35"/>
    </w:p>
    <w:p w14:paraId="509F82CC" w14:textId="1CDB4F5F" w:rsidR="00BA0FD4" w:rsidRPr="00FC77AC" w:rsidRDefault="00BA0FD4" w:rsidP="0041679B">
      <w:pPr>
        <w:pStyle w:val="ProductList-Body"/>
        <w:keepNext/>
        <w:spacing w:after="120"/>
      </w:pPr>
      <w:r>
        <w:t>A Microsoft respeitará todas as leis e normas aplicáveis à respetiva disponibilização dos Produtos e Serviços, incluindo a lei respeitante à notificação de violação de segurança e os Requisitos de Proteção de Dados. No entanto, a Microsoft não é responsável pelo cumprimento de quaisquer leis ou normas aplicáveis ao Cliente ou ao seu setor de atividade e que não sejam geralmente aplicáveis a fornecedores de serviços de tecnologia de informação. A Microsoft não determina se os dados do Cliente incluem informações sujeitas a qualquer lei ou norma específica. Todos os Incidentes de Segurança estão sujeitos aos termos da Notificação de Incidentes de Segurança abaixo.</w:t>
      </w:r>
    </w:p>
    <w:p w14:paraId="7D4647F5" w14:textId="09329DA9" w:rsidR="00BA0FD4" w:rsidRPr="00FC77AC" w:rsidRDefault="00BA0FD4" w:rsidP="007829B6">
      <w:pPr>
        <w:pStyle w:val="ProductList-Body"/>
        <w:spacing w:after="120"/>
      </w:pPr>
      <w:r>
        <w:t>O Cliente deve cumprir todas as leis e normas aplicáveis à respetiva utilização dos Produtos e Serviços, incluindo as leis relacionados com os dados biométricos, a confidencialidade das comunicações e os Requisitos de Proteção de Dados. O Cliente é responsável por determinar se os Produtos e</w:t>
      </w:r>
      <w:r w:rsidR="005A0CCC">
        <w:t> </w:t>
      </w:r>
      <w:r>
        <w:t>Serviços são adequados para o armazenamento e o tratamento das informações, sujeitos a qualquer lei ou norma específica, bem como pela utilização dos Produtos e Serviços de uma forma consistente com as obrigações legais e regulamentares do Cliente. O Cliente é responsável por responder a qualquer pedido de terceiros relativamente à sua utilização dos Produtos e Serviços, tal como um pedido para remover conteúdo ao abrigo do Digital Millennium Copyright Act dos E.U.A. ou de outras leis aplicáveis.</w:t>
      </w:r>
    </w:p>
    <w:p w14:paraId="34A96171" w14:textId="77777777" w:rsidR="00DD6D76" w:rsidRPr="00FC77AC" w:rsidRDefault="00DD6D76" w:rsidP="00DD6D76">
      <w:pPr>
        <w:pStyle w:val="ProductList-SectionHeading"/>
        <w:spacing w:after="120"/>
        <w:outlineLvl w:val="0"/>
      </w:pPr>
      <w:bookmarkStart w:id="36" w:name="OnlineServiceSpecificTerms"/>
      <w:bookmarkStart w:id="37" w:name="_Toc6563813"/>
      <w:bookmarkStart w:id="38" w:name="_Toc26883688"/>
      <w:bookmarkStart w:id="39" w:name="_Toc42764834"/>
      <w:bookmarkStart w:id="40" w:name="_Toc155367312"/>
      <w:bookmarkStart w:id="41" w:name="DatProtectionTerms"/>
      <w:r>
        <w:t>Termos da Proteção de Dados</w:t>
      </w:r>
      <w:bookmarkEnd w:id="36"/>
      <w:bookmarkEnd w:id="37"/>
      <w:bookmarkEnd w:id="38"/>
      <w:bookmarkEnd w:id="39"/>
      <w:bookmarkEnd w:id="40"/>
    </w:p>
    <w:bookmarkEnd w:id="41"/>
    <w:p w14:paraId="610BEF1C" w14:textId="3BECDAD5" w:rsidR="00DD6D76" w:rsidRPr="00FC77AC" w:rsidRDefault="00DD6D76" w:rsidP="00DD6D76">
      <w:pPr>
        <w:pStyle w:val="ProductList-Body"/>
        <w:spacing w:after="120"/>
      </w:pPr>
      <w:r>
        <w:t>Esta secção da DPA inclui as seguintes subsecções:</w:t>
      </w:r>
    </w:p>
    <w:p w14:paraId="21E0F4D1" w14:textId="77777777" w:rsidR="00DD6D76" w:rsidRPr="001C2724" w:rsidRDefault="00DD6D76" w:rsidP="00DD6D76">
      <w:pPr>
        <w:pStyle w:val="ProductList-Body"/>
        <w:numPr>
          <w:ilvl w:val="0"/>
          <w:numId w:val="5"/>
        </w:numPr>
        <w:spacing w:after="120"/>
        <w:sectPr w:rsidR="00DD6D76" w:rsidRPr="001C2724" w:rsidSect="004B72B8">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Âmbito</w:t>
      </w:r>
    </w:p>
    <w:p w14:paraId="40503B6A" w14:textId="77777777" w:rsidR="00DD6D76" w:rsidRPr="00FC77AC" w:rsidRDefault="00DD6D76" w:rsidP="00DD6D76">
      <w:pPr>
        <w:pStyle w:val="ProductList-Body"/>
        <w:numPr>
          <w:ilvl w:val="0"/>
          <w:numId w:val="5"/>
        </w:numPr>
      </w:pPr>
      <w:r>
        <w:t>Natureza do Tratamento de Dados; Propriedade</w:t>
      </w:r>
    </w:p>
    <w:p w14:paraId="610419A9" w14:textId="77777777" w:rsidR="00DD6D76" w:rsidRPr="00FC77AC" w:rsidRDefault="00DD6D76" w:rsidP="00DD6D76">
      <w:pPr>
        <w:pStyle w:val="ProductList-Body"/>
        <w:numPr>
          <w:ilvl w:val="0"/>
          <w:numId w:val="5"/>
        </w:numPr>
      </w:pPr>
      <w:r>
        <w:t>Divulgação dos Dados Tratados</w:t>
      </w:r>
    </w:p>
    <w:p w14:paraId="75596586" w14:textId="77777777" w:rsidR="00DD6D76" w:rsidRPr="00FC77AC" w:rsidRDefault="00DD6D76" w:rsidP="00DD6D76">
      <w:pPr>
        <w:pStyle w:val="ProductList-Body"/>
        <w:numPr>
          <w:ilvl w:val="0"/>
          <w:numId w:val="5"/>
        </w:numPr>
      </w:pPr>
      <w:r>
        <w:t>Tratamento de Dados Pessoais; RGPD</w:t>
      </w:r>
    </w:p>
    <w:p w14:paraId="0198AC8F" w14:textId="77777777" w:rsidR="00DD6D76" w:rsidRPr="00FC77AC" w:rsidRDefault="00DD6D76" w:rsidP="00DD6D76">
      <w:pPr>
        <w:pStyle w:val="ProductList-Body"/>
        <w:numPr>
          <w:ilvl w:val="0"/>
          <w:numId w:val="5"/>
        </w:numPr>
      </w:pPr>
      <w:r>
        <w:t>Segurança dos Dados</w:t>
      </w:r>
    </w:p>
    <w:p w14:paraId="5920AC8F" w14:textId="77777777" w:rsidR="00DD6D76" w:rsidRPr="00FC77AC" w:rsidRDefault="00DD6D76" w:rsidP="00DD6D76">
      <w:pPr>
        <w:pStyle w:val="ProductList-Body"/>
        <w:numPr>
          <w:ilvl w:val="0"/>
          <w:numId w:val="5"/>
        </w:numPr>
      </w:pPr>
      <w:r>
        <w:t>Notificação de Incidentes de Segurança</w:t>
      </w:r>
    </w:p>
    <w:p w14:paraId="5588D625" w14:textId="77777777" w:rsidR="00DD6D76" w:rsidRPr="00FC77AC" w:rsidRDefault="00DD6D76" w:rsidP="00DD6D76">
      <w:pPr>
        <w:pStyle w:val="ProductList-Body"/>
        <w:numPr>
          <w:ilvl w:val="0"/>
          <w:numId w:val="5"/>
        </w:numPr>
      </w:pPr>
      <w:r>
        <w:t>Localização e Transferências de Dados</w:t>
      </w:r>
    </w:p>
    <w:p w14:paraId="7D8C39D5" w14:textId="77777777" w:rsidR="00DD6D76" w:rsidRPr="00FC77AC" w:rsidRDefault="00DD6D76" w:rsidP="00DD6D76">
      <w:pPr>
        <w:pStyle w:val="ProductList-Body"/>
        <w:numPr>
          <w:ilvl w:val="0"/>
          <w:numId w:val="5"/>
        </w:numPr>
      </w:pPr>
      <w:r>
        <w:t>Retenção e Eliminação de Dados</w:t>
      </w:r>
    </w:p>
    <w:p w14:paraId="07938BE8" w14:textId="77777777" w:rsidR="00DD6D76" w:rsidRPr="00FC77AC" w:rsidRDefault="00DD6D76" w:rsidP="00DD6D76">
      <w:pPr>
        <w:pStyle w:val="ProductList-Body"/>
        <w:numPr>
          <w:ilvl w:val="0"/>
          <w:numId w:val="5"/>
        </w:numPr>
      </w:pPr>
      <w:r>
        <w:t>Compromisso de Confidencialidade do Contratante</w:t>
      </w:r>
    </w:p>
    <w:p w14:paraId="426AE992" w14:textId="681B8EC4" w:rsidR="00DD6D76" w:rsidRPr="00FC77AC" w:rsidRDefault="00DD6D76" w:rsidP="00DD6D76">
      <w:pPr>
        <w:pStyle w:val="ProductList-Body"/>
        <w:numPr>
          <w:ilvl w:val="0"/>
          <w:numId w:val="5"/>
        </w:numPr>
      </w:pPr>
      <w:r>
        <w:t>Notificação e Controlos à utilização por parte dos Subcontratantes</w:t>
      </w:r>
    </w:p>
    <w:p w14:paraId="1A8F58EA" w14:textId="77777777" w:rsidR="00DD6D76" w:rsidRPr="00FC77AC" w:rsidRDefault="00DD6D76" w:rsidP="00DD6D76">
      <w:pPr>
        <w:pStyle w:val="ProductList-Body"/>
        <w:numPr>
          <w:ilvl w:val="0"/>
          <w:numId w:val="5"/>
        </w:numPr>
      </w:pPr>
      <w:r>
        <w:t>Instituições de Ensino</w:t>
      </w:r>
    </w:p>
    <w:p w14:paraId="0852B871" w14:textId="77777777" w:rsidR="00DD6D76" w:rsidRPr="00FC77AC" w:rsidRDefault="00DD6D76" w:rsidP="00DD6D76">
      <w:pPr>
        <w:pStyle w:val="ProductList-Body"/>
        <w:numPr>
          <w:ilvl w:val="0"/>
          <w:numId w:val="5"/>
        </w:numPr>
      </w:pPr>
      <w:r>
        <w:t>Contrato de Cliente do CJIS</w:t>
      </w:r>
    </w:p>
    <w:p w14:paraId="687A79B3" w14:textId="77777777" w:rsidR="00DD6D76" w:rsidRDefault="00DD6D76" w:rsidP="00DD6D76">
      <w:pPr>
        <w:pStyle w:val="ProductList-Body"/>
        <w:numPr>
          <w:ilvl w:val="0"/>
          <w:numId w:val="5"/>
        </w:numPr>
      </w:pPr>
      <w:r>
        <w:t>Associado de Negócio HIPAA</w:t>
      </w:r>
    </w:p>
    <w:p w14:paraId="7FFBD606" w14:textId="7B4EA341" w:rsidR="006C5988" w:rsidRPr="00FC77AC" w:rsidRDefault="006C5988" w:rsidP="00DD6D76">
      <w:pPr>
        <w:pStyle w:val="ProductList-Body"/>
        <w:numPr>
          <w:ilvl w:val="0"/>
          <w:numId w:val="5"/>
        </w:numPr>
      </w:pPr>
      <w:r>
        <w:t>Dados de Telecomunicação</w:t>
      </w:r>
    </w:p>
    <w:p w14:paraId="3D9BC023" w14:textId="0440E78C" w:rsidR="00DD6D76" w:rsidRPr="00FC77AC" w:rsidRDefault="00DD6D76" w:rsidP="00DD6D76">
      <w:pPr>
        <w:pStyle w:val="ProductList-Body"/>
        <w:numPr>
          <w:ilvl w:val="0"/>
          <w:numId w:val="5"/>
        </w:numPr>
      </w:pPr>
      <w:r>
        <w:t xml:space="preserve">Lei de privacidade do consumidor da Califórnia (CCPA) </w:t>
      </w:r>
    </w:p>
    <w:p w14:paraId="1B26DF13" w14:textId="77777777" w:rsidR="00DD6D76" w:rsidRPr="00FC77AC" w:rsidRDefault="00DD6D76" w:rsidP="00DD6D76">
      <w:pPr>
        <w:pStyle w:val="ProductList-Body"/>
        <w:numPr>
          <w:ilvl w:val="0"/>
          <w:numId w:val="5"/>
        </w:numPr>
      </w:pPr>
      <w:r>
        <w:t>Dados Biométricos</w:t>
      </w:r>
    </w:p>
    <w:p w14:paraId="406ABF0E" w14:textId="33BA9C1F" w:rsidR="002E2EC1" w:rsidRPr="00FC77AC" w:rsidRDefault="002E2EC1" w:rsidP="00DD6D76">
      <w:pPr>
        <w:pStyle w:val="ProductList-Body"/>
        <w:numPr>
          <w:ilvl w:val="0"/>
          <w:numId w:val="5"/>
        </w:numPr>
      </w:pPr>
      <w:r>
        <w:t>Serviços Profissionais Suplementares</w:t>
      </w:r>
    </w:p>
    <w:p w14:paraId="3D48A602" w14:textId="77777777" w:rsidR="00DD6D76" w:rsidRPr="00FC77AC" w:rsidRDefault="00DD6D76" w:rsidP="00DD6D76">
      <w:pPr>
        <w:pStyle w:val="ProductList-Body"/>
        <w:numPr>
          <w:ilvl w:val="0"/>
          <w:numId w:val="5"/>
        </w:numPr>
      </w:pPr>
      <w:r>
        <w:t>Como Contactar a Microsoft</w:t>
      </w:r>
    </w:p>
    <w:p w14:paraId="09D2EA5B" w14:textId="7B7561F9" w:rsidR="00DD6D76" w:rsidRPr="00FC77AC" w:rsidRDefault="00DD6D76" w:rsidP="00DD6D76">
      <w:pPr>
        <w:pStyle w:val="ProductList-Body"/>
        <w:numPr>
          <w:ilvl w:val="0"/>
          <w:numId w:val="5"/>
        </w:numPr>
      </w:pPr>
      <w:r>
        <w:t>Apêndice A – Medidas de Segurança</w:t>
      </w:r>
    </w:p>
    <w:p w14:paraId="7379A383" w14:textId="77777777" w:rsidR="00E3608A" w:rsidRPr="00FC77AC" w:rsidRDefault="00E3608A" w:rsidP="00E3608A">
      <w:pPr>
        <w:pStyle w:val="ProductList-Body"/>
        <w:numPr>
          <w:ilvl w:val="0"/>
          <w:numId w:val="5"/>
        </w:numPr>
      </w:pPr>
      <w:r>
        <w:t>Apêndice B – Titulares dos Dados e Categorias de Dados Pessoais</w:t>
      </w:r>
    </w:p>
    <w:p w14:paraId="4F3F3E86" w14:textId="3B4E27C1" w:rsidR="007B2B15" w:rsidRPr="00FC77AC" w:rsidRDefault="00E3608A">
      <w:pPr>
        <w:pStyle w:val="ProductList-Body"/>
        <w:numPr>
          <w:ilvl w:val="0"/>
          <w:numId w:val="5"/>
        </w:numPr>
      </w:pPr>
      <w:r>
        <w:t>Apêndice C - Adenda Relativa às Salvaguardas Adicionais.</w:t>
      </w:r>
    </w:p>
    <w:p w14:paraId="271566DB" w14:textId="43720FBF" w:rsidR="004C2B10" w:rsidRPr="001C2724" w:rsidRDefault="004C2B10" w:rsidP="00C35BD5">
      <w:pPr>
        <w:pStyle w:val="ProductList-Body"/>
        <w:ind w:left="720"/>
        <w:sectPr w:rsidR="004C2B10" w:rsidRPr="001C2724" w:rsidSect="004B72B8">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2" w:name="_Toc507768549"/>
      <w:bookmarkStart w:id="43" w:name="_Toc8395009"/>
      <w:bookmarkStart w:id="44" w:name="_Toc6563798"/>
      <w:bookmarkStart w:id="45" w:name="_Toc21617016"/>
      <w:bookmarkStart w:id="46" w:name="_Toc26972836"/>
      <w:bookmarkStart w:id="47" w:name="_Toc42764835"/>
      <w:bookmarkStart w:id="48" w:name="_Toc155367313"/>
      <w:r>
        <w:t>Âmbito</w:t>
      </w:r>
      <w:bookmarkEnd w:id="42"/>
      <w:bookmarkEnd w:id="43"/>
      <w:bookmarkEnd w:id="44"/>
      <w:bookmarkEnd w:id="45"/>
      <w:bookmarkEnd w:id="46"/>
      <w:bookmarkEnd w:id="47"/>
      <w:bookmarkEnd w:id="48"/>
    </w:p>
    <w:p w14:paraId="210C3D41" w14:textId="0FF359B4" w:rsidR="00E122BB" w:rsidRPr="00FC77AC" w:rsidRDefault="00DD6D76" w:rsidP="007829B6">
      <w:pPr>
        <w:pStyle w:val="ProductList-Body"/>
        <w:spacing w:after="120"/>
      </w:pPr>
      <w:r>
        <w:t>Os Termos da DPA aplicam-se a todos os Produtos e Serviços, exceto conforme descrito nesta secção.</w:t>
      </w:r>
    </w:p>
    <w:p w14:paraId="6B312FFD" w14:textId="77777777" w:rsidR="00EC098A" w:rsidRPr="002F33F1" w:rsidRDefault="00EC098A" w:rsidP="00EC098A">
      <w:pPr>
        <w:pStyle w:val="ProductList-Body"/>
        <w:spacing w:after="120"/>
      </w:pPr>
      <w:r>
        <w:t>Os Termos da DPA não serão aplicáveis a quaisquer Produtos ou Serviços Profissionais identificados especificamente como excluídos, ou na medida em que sejam identificados como excluídos, nos Termos de Produto ou na ordem de intervenção aplicável, que são regulados pelos termos de privacidade e segurança presentes nos termos específicos do Produto aplicável ou específicos da ordem de intervenção.</w:t>
      </w:r>
    </w:p>
    <w:p w14:paraId="68A4C943" w14:textId="44EEC96D" w:rsidR="00CC3CFE" w:rsidRPr="00FC77AC" w:rsidRDefault="00CC3CFE" w:rsidP="00CC3CFE">
      <w:pPr>
        <w:pStyle w:val="ProductList-Body"/>
        <w:spacing w:after="120"/>
      </w:pPr>
      <w:r>
        <w:t>Para fins de clareza, os Termos da DPA são aplicáveis apenas ao tratamento dos dados nos ambientes controlados pela Microsoft e pelos subcontratantes da Microsoft. Inclui os dados enviados para a Microsoft pelos Produtos e Serviços, mas não inclui os dados que permanecem nas</w:t>
      </w:r>
      <w:r w:rsidR="00305D7B">
        <w:t> </w:t>
      </w:r>
      <w:r>
        <w:t>instalações do Cliente ou em quaisquer ambientes operacionais de terceiros selecionados pelo Cliente.</w:t>
      </w:r>
    </w:p>
    <w:p w14:paraId="6A03C276" w14:textId="3188CF90" w:rsidR="00024B65" w:rsidRPr="00FC77AC" w:rsidRDefault="00024B65" w:rsidP="00024B65">
      <w:pPr>
        <w:pStyle w:val="ProductList-Body"/>
        <w:spacing w:after="120"/>
      </w:pPr>
      <w:r>
        <w:t xml:space="preserve">Para os Serviços Profissionais Suplementares, a Microsoft só assume os compromissos na secção Serviços Profissionais Suplementares abaixo. </w:t>
      </w:r>
    </w:p>
    <w:p w14:paraId="1EF8D185" w14:textId="3196D9D2" w:rsidR="00E122BB" w:rsidRPr="00FC77AC" w:rsidRDefault="00C85435" w:rsidP="007829B6">
      <w:pPr>
        <w:pStyle w:val="ProductList-Body"/>
        <w:spacing w:after="120"/>
      </w:pPr>
      <w:r>
        <w:t>As pré-visualizações poderão empregar medidas de privacidade e segurança mais fracas ou diferentes das que normalmente estão presentes nos Produtos e Serviços. Salvo se especificado em contrário, o Cliente não deve utilizar as Pré-visualizações para tratar os Dados Pessoais ou outros dados que estejam sujeitos a requisitos de conformidade legal ou regulamentar. Para os Produtos, os seguintes termos na presente DPA não são</w:t>
      </w:r>
      <w:r w:rsidR="005B439F">
        <w:t> </w:t>
      </w:r>
      <w:r>
        <w:t>aplicáveis às Pré-visualizações: Tratamento de Dados Pessoais; RGPD, Segurança de Dados e Associado de Negócio HIPAA. Para os Serviços Profissionais, as ofertas designadas como Pré-visualizações ou de Disponibilização Limitada só satisfazem os termos dos Serviços Profissionais Suplementares.</w:t>
      </w:r>
    </w:p>
    <w:p w14:paraId="65EC085A" w14:textId="77777777" w:rsidR="00C85435" w:rsidRPr="00FC77AC" w:rsidRDefault="00C85435" w:rsidP="00C35BD5">
      <w:pPr>
        <w:pStyle w:val="ProductList-SubSubSectionHeading"/>
        <w:keepNext/>
        <w:spacing w:after="120"/>
        <w:outlineLvl w:val="1"/>
      </w:pPr>
      <w:bookmarkStart w:id="49" w:name="_Toc26972837"/>
      <w:bookmarkStart w:id="50" w:name="_Toc155367314"/>
      <w:bookmarkStart w:id="51" w:name="_Toc507768552"/>
      <w:bookmarkStart w:id="52" w:name="_Toc8395012"/>
      <w:r>
        <w:t xml:space="preserve">Natureza do Tratamento </w:t>
      </w:r>
      <w:bookmarkStart w:id="53" w:name="_Toc6563799"/>
      <w:bookmarkStart w:id="54" w:name="_Toc21617017"/>
      <w:r>
        <w:t>de Dados; Propriedade</w:t>
      </w:r>
      <w:bookmarkEnd w:id="49"/>
      <w:bookmarkEnd w:id="50"/>
      <w:bookmarkEnd w:id="53"/>
      <w:bookmarkEnd w:id="54"/>
    </w:p>
    <w:p w14:paraId="2B094C3F" w14:textId="54857FFF" w:rsidR="00C85435" w:rsidRPr="00FC77AC" w:rsidRDefault="0072723D" w:rsidP="007829B6">
      <w:pPr>
        <w:pStyle w:val="ProductList-Body"/>
        <w:spacing w:after="120"/>
      </w:pPr>
      <w:r>
        <w:t>A Microsoft utilizará e tratará de outras formas os Dados do Cliente, os Dados dos Serviços Profissionais e os Dados Pessoais apenas conforme descrito e sujeita às limitações estabelecidas abaixo (a) para fornecer ao Cliente os Produtos e Serviços em conformidade com as instruções documentadas do Cliente, e (b) para as operações comerciais respeitantes ao fornecimento dos Produtos e Serviços ao Cliente. Tal como entre as partes, o Cliente mantém todos os direitos, títulos e interesses relativos aos Dados do Cliente e as Dados dos Serviços Profissionais. A Microsoft não adquire quaisquer direitos sobre os Dados do Cliente ou aos Dados dos Serviços Profissionais além dos direitos que o Cliente concede à Microsoft na presente secção. Este parágrafo não afeta os direitos da Microsoft sobre o software ou serviços licenciados pela Microsoft ao Cliente.</w:t>
      </w:r>
    </w:p>
    <w:p w14:paraId="5102CA20" w14:textId="77777777" w:rsidR="00590619" w:rsidRPr="00FC77AC" w:rsidRDefault="00590619" w:rsidP="00590619"/>
    <w:p w14:paraId="1CCE7D6F" w14:textId="7E5C42FB" w:rsidR="00C85435" w:rsidRPr="00FC77AC" w:rsidRDefault="00C85435" w:rsidP="00AF62C2">
      <w:pPr>
        <w:pStyle w:val="ProductList-Body"/>
        <w:keepNext/>
        <w:spacing w:after="120"/>
        <w:ind w:left="187"/>
        <w:outlineLvl w:val="2"/>
      </w:pPr>
      <w:bookmarkStart w:id="55" w:name="_Toc6563800"/>
      <w:bookmarkStart w:id="56" w:name="_Toc26972838"/>
      <w:bookmarkStart w:id="57" w:name="_Toc13858350"/>
      <w:bookmarkStart w:id="58" w:name="_Toc21617018"/>
      <w:r>
        <w:rPr>
          <w:b/>
          <w:color w:val="0072C6"/>
        </w:rPr>
        <w:t xml:space="preserve">Tratamento de Dados para Fornecer ao Cliente </w:t>
      </w:r>
      <w:bookmarkEnd w:id="55"/>
      <w:r>
        <w:rPr>
          <w:b/>
          <w:color w:val="0072C6"/>
        </w:rPr>
        <w:t xml:space="preserve">os </w:t>
      </w:r>
      <w:bookmarkEnd w:id="56"/>
      <w:r>
        <w:rPr>
          <w:b/>
          <w:color w:val="0072C6"/>
        </w:rPr>
        <w:t>Produtos e Serviços</w:t>
      </w:r>
    </w:p>
    <w:p w14:paraId="38AED162" w14:textId="710AFD25" w:rsidR="00C85435" w:rsidRPr="00FC77AC" w:rsidRDefault="00C85435" w:rsidP="00C35BD5">
      <w:pPr>
        <w:pStyle w:val="ProductList-Body"/>
        <w:keepNext/>
        <w:ind w:left="158"/>
      </w:pPr>
      <w:r>
        <w:rPr>
          <w:rFonts w:ascii="Calibri" w:eastAsia="Calibri" w:hAnsi="Calibri" w:cs="Arial"/>
        </w:rPr>
        <w:t>Para efeitos da presente DPA, “prestar” ou “fornecer” um Produto consiste em:</w:t>
      </w:r>
    </w:p>
    <w:p w14:paraId="25A37013" w14:textId="0CA6C8B0" w:rsidR="00C85435" w:rsidRPr="00FC77AC" w:rsidRDefault="00C85435" w:rsidP="00F1097D">
      <w:pPr>
        <w:pStyle w:val="ProductList-Body"/>
        <w:numPr>
          <w:ilvl w:val="0"/>
          <w:numId w:val="7"/>
        </w:numPr>
      </w:pPr>
      <w:r>
        <w:rPr>
          <w:rFonts w:ascii="Calibri" w:eastAsia="Calibri" w:hAnsi="Calibri" w:cs="Arial"/>
        </w:rPr>
        <w:t>Disponibilizar as capacidades funcionais tal como estão licenciadas, configuradas</w:t>
      </w:r>
      <w:r>
        <w:rPr>
          <w:rFonts w:ascii="Calibri" w:hAnsi="Calibri"/>
        </w:rPr>
        <w:t xml:space="preserve"> e </w:t>
      </w:r>
      <w:bookmarkEnd w:id="57"/>
      <w:bookmarkEnd w:id="58"/>
      <w:r>
        <w:rPr>
          <w:rFonts w:ascii="Calibri" w:eastAsia="Calibri" w:hAnsi="Calibri" w:cs="Arial"/>
        </w:rPr>
        <w:t xml:space="preserve">utilizadas pelo Cliente e os seus utilizadores, incluindo proporcionar experiências de utilizador personalizadas;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Resolução de problemas (impedir, detetar e reparar problemas); e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Manter os Produtos atualizados e a funcionar corretamente, e melhorar </w:t>
      </w:r>
      <w:r>
        <w:t>a</w:t>
      </w:r>
      <w:r>
        <w:rPr>
          <w:rFonts w:ascii="Calibri" w:eastAsia="Calibri" w:hAnsi="Calibri" w:cs="Arial"/>
        </w:rPr>
        <w:t xml:space="preserve"> fiabilidade, eficácia, qualidade, segurança e</w:t>
      </w:r>
      <w:r>
        <w:t xml:space="preserve"> produtividade dos utilizadores.</w:t>
      </w:r>
    </w:p>
    <w:p w14:paraId="67A5736F" w14:textId="4D9E7A7D" w:rsidR="004D3218" w:rsidRPr="00FC77AC" w:rsidRDefault="004D3218" w:rsidP="004D3218">
      <w:pPr>
        <w:pStyle w:val="ProductList-Body"/>
        <w:ind w:left="158"/>
      </w:pPr>
      <w:r>
        <w:rPr>
          <w:rFonts w:ascii="Calibri" w:eastAsia="Calibri" w:hAnsi="Calibri" w:cs="Arial"/>
        </w:rPr>
        <w:t xml:space="preserve">Para efeitos da presente DPA, “prestar” Serviços Profissionais consiste em: </w:t>
      </w:r>
    </w:p>
    <w:p w14:paraId="514A4E40" w14:textId="50E94375" w:rsidR="004D3218" w:rsidRPr="00FC77AC" w:rsidRDefault="004D3218" w:rsidP="004D3218">
      <w:pPr>
        <w:pStyle w:val="ProductList-Body"/>
        <w:numPr>
          <w:ilvl w:val="0"/>
          <w:numId w:val="7"/>
        </w:numPr>
        <w:tabs>
          <w:tab w:val="clear" w:pos="158"/>
        </w:tabs>
        <w:ind w:left="922"/>
      </w:pPr>
      <w:r>
        <w:t xml:space="preserve">Prestar os Serviços Profissionais, incluindo a disponibilização de serviços de suporte técnico, planeamento profissional, aconselhamento, orientação, migração de dados, implementação e desenvolvimento de software/soluções. </w:t>
      </w:r>
    </w:p>
    <w:p w14:paraId="2AA8E0CB" w14:textId="1BB19ACB" w:rsidR="004D3218" w:rsidRPr="00FC77AC" w:rsidRDefault="004D3218" w:rsidP="004D3218">
      <w:pPr>
        <w:pStyle w:val="ProductList-Body"/>
        <w:numPr>
          <w:ilvl w:val="0"/>
          <w:numId w:val="7"/>
        </w:numPr>
        <w:tabs>
          <w:tab w:val="clear" w:pos="158"/>
        </w:tabs>
        <w:ind w:left="922"/>
      </w:pPr>
      <w:r>
        <w:t>Resolução de problemas (impedir, detetar, investigar, mitigar e reparar os problemas, incluindo os Incidentes de Segurança e os problemas identificados nos Serviços Profissionais ou Produtos relevantes durante a prestação dos Serviços Profissionais); e</w:t>
      </w:r>
    </w:p>
    <w:p w14:paraId="7EB6FDAD" w14:textId="1EBFC713" w:rsidR="004D3218" w:rsidRPr="00FC77AC" w:rsidRDefault="007821BC" w:rsidP="002369FF">
      <w:pPr>
        <w:pStyle w:val="ProductList-Body"/>
        <w:numPr>
          <w:ilvl w:val="0"/>
          <w:numId w:val="7"/>
        </w:numPr>
        <w:tabs>
          <w:tab w:val="clear" w:pos="158"/>
        </w:tabs>
        <w:spacing w:after="120"/>
        <w:ind w:left="922"/>
      </w:pPr>
      <w:r>
        <w:t>Melhorar a entrega, eficácia, qualidade e segurança dos Serviços Profissionais e dos Produtos subjacentes com base nos problemas identificados durante a prestação dos Serviços Profissionais, incluindo a correção de defeitos de software e, de outro modo, manter os</w:t>
      </w:r>
      <w:r w:rsidR="0059454A">
        <w:t> </w:t>
      </w:r>
      <w:r>
        <w:t>Produtos e Serviços atualizados e a funcionar corretamente.</w:t>
      </w:r>
      <w:r>
        <w:rPr>
          <w:rStyle w:val="eop"/>
          <w:rFonts w:ascii="Calibri" w:eastAsia="Calibri" w:hAnsi="Calibri" w:cs="Calibri"/>
          <w:color w:val="0078D4"/>
          <w:u w:val="single"/>
        </w:rPr>
        <w:t xml:space="preserve"> </w:t>
      </w:r>
    </w:p>
    <w:p w14:paraId="46D39A05" w14:textId="3308081C" w:rsidR="00725F8D" w:rsidRPr="00FC77AC" w:rsidRDefault="00725F8D" w:rsidP="002369FF">
      <w:pPr>
        <w:pStyle w:val="ProductList-Body"/>
        <w:spacing w:after="120"/>
        <w:ind w:left="158"/>
      </w:pPr>
      <w:r>
        <w:rPr>
          <w:rFonts w:ascii="Calibri" w:eastAsia="Calibri" w:hAnsi="Calibri" w:cs="Arial"/>
        </w:rPr>
        <w:t>Em cada caso, o fornecimento dos Produtos e Serviços é feito tendo em conta as obrigações de segurança ao abrigo dos Requisitos da Proteção de Dados.</w:t>
      </w:r>
    </w:p>
    <w:p w14:paraId="0AA7F597" w14:textId="6E21541D" w:rsidR="00C85435" w:rsidRPr="00FC77AC" w:rsidRDefault="00C85435" w:rsidP="007829B6">
      <w:pPr>
        <w:pStyle w:val="ProductList-Body"/>
        <w:spacing w:after="120"/>
        <w:ind w:left="158"/>
      </w:pPr>
      <w:r>
        <w:t>Ao fornecer os Produtos e Serviços, a Microsoft não utilizará, nem de outro modo tratará os Dados do Cliente, os Dados dos Serviços Profissionais ou os Dados Pessoais para: (a) criação de perfis de utilizadores, (b) publicidade ou fins comerciais similares, ou (c) estudos de</w:t>
      </w:r>
      <w:r w:rsidR="00473F09">
        <w:t> </w:t>
      </w:r>
      <w:r>
        <w:t>mercado que visam a criação de novas funcionalidades, serviços ou produtos, ou qualquer outro fim, a menos que esta utilização ou tratamento de dados esteja em conformidade com as instruções documentadas do Cliente.</w:t>
      </w:r>
    </w:p>
    <w:p w14:paraId="5FD69C26" w14:textId="7F31EB49" w:rsidR="00C85435" w:rsidRPr="00FC77AC" w:rsidRDefault="009B4B87" w:rsidP="00C35BD5">
      <w:pPr>
        <w:pStyle w:val="ProductList-Body"/>
        <w:keepNext/>
        <w:spacing w:after="120"/>
        <w:ind w:left="187" w:hanging="7"/>
        <w:outlineLvl w:val="2"/>
      </w:pPr>
      <w:r>
        <w:rPr>
          <w:b/>
          <w:color w:val="0072C6"/>
        </w:rPr>
        <w:t>Tratamento de Incidentes de Operações Comerciais para Fornecer os Produtos e Serviços ao Cliente</w:t>
      </w:r>
    </w:p>
    <w:p w14:paraId="2391517E" w14:textId="77777777" w:rsidR="001B2BF8" w:rsidRPr="00FC77AC" w:rsidRDefault="001B2BF8" w:rsidP="001B2BF8">
      <w:pPr>
        <w:pStyle w:val="ProductList-Body"/>
        <w:spacing w:after="120"/>
        <w:ind w:left="158"/>
      </w:pPr>
      <w:r>
        <w:t>Para efeitos da presente DPA, as “operações comerciais” designa as operações de tratamento autorizadas pelo cliente nesta secção.</w:t>
      </w:r>
    </w:p>
    <w:p w14:paraId="4FFF8475" w14:textId="057BE43F" w:rsidR="001B2BF8" w:rsidRPr="00FC77AC" w:rsidRDefault="001B2BF8" w:rsidP="00B66EEB">
      <w:pPr>
        <w:pStyle w:val="ProductList-Body"/>
        <w:spacing w:line="216" w:lineRule="auto"/>
        <w:ind w:left="158"/>
      </w:pPr>
      <w:r>
        <w:t>O Cliente autoriza a Microsoft:</w:t>
      </w:r>
    </w:p>
    <w:p w14:paraId="18895A51" w14:textId="51BE93A7" w:rsidR="001B2BF8" w:rsidRPr="00FC77AC" w:rsidRDefault="001B2BF8" w:rsidP="00A607E8">
      <w:pPr>
        <w:pStyle w:val="ProductList-Body"/>
        <w:numPr>
          <w:ilvl w:val="0"/>
          <w:numId w:val="18"/>
        </w:numPr>
        <w:ind w:left="900" w:hanging="180"/>
      </w:pPr>
      <w:r>
        <w:t>a criar dados estatísticos não pessoais agregados a partir dos dados que contêm identificadores apresentados sob pseudónimo (tais</w:t>
      </w:r>
      <w:r w:rsidR="0013683C">
        <w:t> </w:t>
      </w:r>
      <w:r>
        <w:t>como registos de utilização que contêm identificadores exclusivos sob pseudónimo); e</w:t>
      </w:r>
    </w:p>
    <w:p w14:paraId="685A98C9" w14:textId="39E0687F" w:rsidR="001B2BF8" w:rsidRPr="00FC77AC" w:rsidRDefault="001B2BF8" w:rsidP="00A607E8">
      <w:pPr>
        <w:pStyle w:val="ProductList-Body"/>
        <w:numPr>
          <w:ilvl w:val="0"/>
          <w:numId w:val="18"/>
        </w:numPr>
        <w:spacing w:after="120"/>
        <w:ind w:left="907" w:hanging="187"/>
      </w:pPr>
      <w:r>
        <w:t>a calcular estatísticas relacionadas com os Dados do Cliente ou os Dados dos Serviços Profissionais</w:t>
      </w:r>
    </w:p>
    <w:p w14:paraId="76A43C2B" w14:textId="5C4A0C4A" w:rsidR="001B2BF8" w:rsidRPr="00FC77AC" w:rsidRDefault="001B2BF8" w:rsidP="00A607E8">
      <w:pPr>
        <w:pStyle w:val="ProductList-Body"/>
        <w:spacing w:after="120"/>
        <w:ind w:left="158"/>
      </w:pPr>
      <w:r>
        <w:t>em cada caso, sem aceder ou analisar o conteúdo dos Dados do Cliente ou dos Dados dos Serviços Profissionais, e limitado à consecução dos fins estipulados abaixo, cada um em função do fornecimento dos Produtos e Serviços ao Cliente.</w:t>
      </w:r>
    </w:p>
    <w:p w14:paraId="15A54612" w14:textId="77777777" w:rsidR="001B2BF8" w:rsidRPr="00FC77AC" w:rsidRDefault="001B2BF8" w:rsidP="00A607E8">
      <w:pPr>
        <w:pStyle w:val="ProductList-Body"/>
        <w:ind w:left="158"/>
      </w:pPr>
      <w:r>
        <w:t>Estes fins são:</w:t>
      </w:r>
    </w:p>
    <w:p w14:paraId="007DCB2D" w14:textId="1ABEB992" w:rsidR="001B2BF8" w:rsidRPr="00FC77AC" w:rsidRDefault="001B2BF8" w:rsidP="003A6BB6">
      <w:pPr>
        <w:pStyle w:val="ProductList-Body"/>
        <w:numPr>
          <w:ilvl w:val="0"/>
          <w:numId w:val="7"/>
        </w:numPr>
        <w:tabs>
          <w:tab w:val="clear" w:pos="158"/>
        </w:tabs>
        <w:ind w:left="922"/>
      </w:pPr>
      <w:r>
        <w:t xml:space="preserve">faturação e gestão de contas; </w:t>
      </w:r>
    </w:p>
    <w:p w14:paraId="74E83E62" w14:textId="21E1E5D7" w:rsidR="001B2BF8" w:rsidRPr="00FC77AC" w:rsidRDefault="001B2BF8" w:rsidP="003A6BB6">
      <w:pPr>
        <w:pStyle w:val="ProductList-Body"/>
        <w:numPr>
          <w:ilvl w:val="0"/>
          <w:numId w:val="7"/>
        </w:numPr>
        <w:tabs>
          <w:tab w:val="clear" w:pos="158"/>
        </w:tabs>
        <w:ind w:left="922"/>
      </w:pPr>
      <w:r>
        <w:t xml:space="preserve">compensação, por exemplo, calcular as comissões dos empregados e os incentivos aos parceiros; </w:t>
      </w:r>
    </w:p>
    <w:p w14:paraId="0CAE28EC" w14:textId="6356942F" w:rsidR="001B2BF8" w:rsidRPr="00FC77AC" w:rsidRDefault="001B2BF8" w:rsidP="003A6BB6">
      <w:pPr>
        <w:pStyle w:val="ProductList-Body"/>
        <w:numPr>
          <w:ilvl w:val="0"/>
          <w:numId w:val="7"/>
        </w:numPr>
        <w:tabs>
          <w:tab w:val="clear" w:pos="158"/>
        </w:tabs>
        <w:ind w:left="922"/>
      </w:pPr>
      <w:r>
        <w:t xml:space="preserve">produção interna de relatórios e modelagem de negócios, por exemplo, previsões, receitas, planeamento da capacidade e estratégia de produto; e </w:t>
      </w:r>
    </w:p>
    <w:p w14:paraId="4616BAD0" w14:textId="3DBED0D1" w:rsidR="00DD6D76" w:rsidRPr="00FC77AC" w:rsidRDefault="001B2BF8" w:rsidP="00A607E8">
      <w:pPr>
        <w:pStyle w:val="ProductList-Body"/>
        <w:numPr>
          <w:ilvl w:val="0"/>
          <w:numId w:val="7"/>
        </w:numPr>
        <w:tabs>
          <w:tab w:val="clear" w:pos="158"/>
        </w:tabs>
        <w:spacing w:after="120"/>
        <w:ind w:left="922"/>
      </w:pPr>
      <w:r>
        <w:t>relatórios financeiros.</w:t>
      </w:r>
    </w:p>
    <w:p w14:paraId="71098C16" w14:textId="5333C321" w:rsidR="00DD6D76" w:rsidRPr="00FC77AC" w:rsidRDefault="00BE5700" w:rsidP="00A607E8">
      <w:pPr>
        <w:pStyle w:val="ProductList-Body"/>
        <w:spacing w:after="120"/>
        <w:ind w:left="158"/>
      </w:pPr>
      <w:bookmarkStart w:id="59" w:name="_Hlk24466161"/>
      <w:r>
        <w:t>Durante o tratamento de dados para estas operações comerciais, a Microsoft aplicará princípios de minimização de dados e não utilizará, nem de</w:t>
      </w:r>
      <w:r w:rsidR="00535000">
        <w:t> </w:t>
      </w:r>
      <w:r>
        <w:t xml:space="preserve">outro modo tratará os Dados do Cliente, os Dados dos Serviços Profissionais ou os Dados Pessoais para: (a) criação de perfis de utilizadores, (b) publicidade ou outros fins comerciais similares, ou (c) qualquer outro fim, que não para os fins estabelecidos na presente secção. Acresce que, tal como com sucede com todo o tratamento no âmbito da presente DPA, o tratamento para operações comerciais continua sujeito aos compromissos e às obrigações de confidencialidade da Microsoft ao abrigo da Divulgação dos Dados Tratados. </w:t>
      </w:r>
      <w:bookmarkEnd w:id="59"/>
    </w:p>
    <w:p w14:paraId="16500F9F" w14:textId="77777777" w:rsidR="00DD6D76" w:rsidRPr="00FC77AC" w:rsidRDefault="00DD6D76" w:rsidP="002A4A50">
      <w:pPr>
        <w:pStyle w:val="ProductList-SubSubSectionHeading"/>
        <w:keepNext/>
        <w:spacing w:after="120"/>
        <w:outlineLvl w:val="1"/>
      </w:pPr>
      <w:bookmarkStart w:id="60" w:name="_Toc507768551"/>
      <w:bookmarkStart w:id="61" w:name="_Toc8395011"/>
      <w:bookmarkStart w:id="62" w:name="_Toc26972840"/>
      <w:bookmarkStart w:id="63" w:name="_Toc42764837"/>
      <w:bookmarkStart w:id="64" w:name="_Toc155367315"/>
      <w:r>
        <w:t>Divulgação dos Dados Tratados</w:t>
      </w:r>
      <w:bookmarkEnd w:id="60"/>
      <w:bookmarkEnd w:id="61"/>
      <w:bookmarkEnd w:id="62"/>
      <w:bookmarkEnd w:id="63"/>
      <w:bookmarkEnd w:id="64"/>
    </w:p>
    <w:p w14:paraId="70D7812A" w14:textId="77777777" w:rsidR="00FA728E" w:rsidRPr="006366A8" w:rsidRDefault="00FA728E" w:rsidP="00FA728E">
      <w:pPr>
        <w:pStyle w:val="ProductList-Body"/>
        <w:spacing w:after="120"/>
      </w:pPr>
      <w:bookmarkStart w:id="65" w:name="_Toc6563801"/>
      <w:bookmarkStart w:id="66" w:name="_Toc21617019"/>
      <w:bookmarkStart w:id="67" w:name="_Toc26972841"/>
      <w:r>
        <w:t xml:space="preserve">A Microsoft não divulgará nem dará acesso aos Dados Tratados, exceto: (1) se o Cliente o indicar; (2) conforme descrito na presente DPA; ou (3) se a lei assim o exigir. Para fins da presente secção, “Dados Tratados” designa: (a) Dados do Cliente; (b) Dados dos Serviços Profissionais; (c) Dados Pessoais; e (d) quaisquer outros dados tratados pela Microsoft relacionados com os Produtos e Serviços que sejam informações confidenciais do Cliente ao abrigo do contrato do Cliente. Todo o tratamento dos Dados Tratados está sujeito à obrigação de confidencialidade da Microsoft ao abrigo do contrato do Cliente. </w:t>
      </w:r>
    </w:p>
    <w:p w14:paraId="16830D6A" w14:textId="77777777" w:rsidR="00FA728E" w:rsidRPr="006366A8" w:rsidRDefault="00FA728E" w:rsidP="00FA728E">
      <w:pPr>
        <w:pStyle w:val="ProductList-Body"/>
        <w:spacing w:after="120"/>
      </w:pPr>
      <w:r>
        <w:rPr>
          <w:szCs w:val="18"/>
        </w:rPr>
        <w:t>A Microsoft não divulgará nem dará acesso aos Dados Tratados às autoridades policiais e judiciais, a menos que tal seja exigido por lei. Se a Microsoft for contactada por autoridades policiais ou judiciais que pretendam obter Dados Tratados, a Microsoft tentará redirecioná-las para solicitarem esses dados diretamente ao Cliente. Se for obrigada a divulgar ou dar acesso aos Dados dos Serviços Profissionais às autoridades policiais ou judiciais, a Microsoft notificará imediatamente o Cliente e fornecerá uma cópia da solicitação, a menos que esteja legalmente proibida de o fazer</w:t>
      </w:r>
      <w:r>
        <w:t>.</w:t>
      </w:r>
    </w:p>
    <w:p w14:paraId="3CA65760" w14:textId="77777777" w:rsidR="00FA728E" w:rsidRDefault="00FA728E" w:rsidP="00FA728E">
      <w:pPr>
        <w:pStyle w:val="ProductList-Body"/>
        <w:spacing w:after="120"/>
      </w:pPr>
      <w:r>
        <w:t>Após receção de qualquer pedido de Dados Tratados por parte de terceiros, a Microsoft notificará imediatamente o Cliente, a menos que tal seja legalmente proibido. A menos que seja exigido por lei, a Microsoft rejeitará o pedido. Se o pedido for válido, a Microsoft vai tentar redirecionar a respetiva entidade para solicitar os dados diretamente junto do Cliente.</w:t>
      </w:r>
    </w:p>
    <w:p w14:paraId="5472DCBC" w14:textId="77777777" w:rsidR="00FA728E" w:rsidRPr="006366A8" w:rsidRDefault="00FA728E" w:rsidP="00FA728E">
      <w:pPr>
        <w:pStyle w:val="ProductList-Body"/>
        <w:spacing w:after="120"/>
      </w:pPr>
      <w:r>
        <w:t>A Microsoft só divulgará ou dará acesso a quaisquer Dados Tratados se a lei assim o exigir, desde que as leis e as práticas respeitem a essência dos direitos e das liberdades fundamentais, e não excedam o necessário e proporcional numa sociedade democrática e, conforme aplicável, para salvaguardar um dos objetivos enumerados no Artigo 23(1) do RGPD.</w:t>
      </w:r>
    </w:p>
    <w:p w14:paraId="558AF07D" w14:textId="77777777" w:rsidR="00FA728E" w:rsidRPr="006366A8" w:rsidRDefault="00FA728E" w:rsidP="00FA728E">
      <w:pPr>
        <w:pStyle w:val="ProductList-Body"/>
        <w:spacing w:after="120"/>
      </w:pPr>
      <w:r>
        <w:t xml:space="preserve">A Microsoft não fornecerá a quaisquer terceiros: (a) acesso direto, indireto, ilimitado ou sem restrições aos Dados Tratados; (b) as chaves de encriptação da plataforma utilizadas para proteger os Dados Tratados ou a capacidade para violar essa encriptação; ou (c) o acesso aos Dados Tratados caso a Microsoft tenha conhecimento que os dados serão utilizados para outros fins que não os descritos no pedido de terceiros. </w:t>
      </w:r>
    </w:p>
    <w:p w14:paraId="4E38BD3B" w14:textId="77777777" w:rsidR="00FA728E" w:rsidRPr="006366A8" w:rsidRDefault="00FA728E" w:rsidP="00FA728E">
      <w:pPr>
        <w:pStyle w:val="ProductList-Body"/>
        <w:spacing w:after="120"/>
      </w:pPr>
      <w:r>
        <w:t xml:space="preserve">No âmbito do disposto supra, a Microsoft poderá fornecer as informações de contacto básicas do Cliente a terceiros. </w:t>
      </w:r>
    </w:p>
    <w:p w14:paraId="3DFD853A" w14:textId="77777777" w:rsidR="00C85435" w:rsidRPr="00FC77AC" w:rsidRDefault="00C85435" w:rsidP="00C35BD5">
      <w:pPr>
        <w:pStyle w:val="ProductList-SubSubSectionHeading"/>
        <w:keepNext/>
        <w:spacing w:after="120"/>
        <w:outlineLvl w:val="1"/>
      </w:pPr>
      <w:bookmarkStart w:id="68" w:name="_Toc155367316"/>
      <w:r>
        <w:t>Tratamento de Dados Pessoais; RGPD</w:t>
      </w:r>
      <w:bookmarkEnd w:id="51"/>
      <w:bookmarkEnd w:id="52"/>
      <w:bookmarkEnd w:id="65"/>
      <w:bookmarkEnd w:id="66"/>
      <w:bookmarkEnd w:id="67"/>
      <w:bookmarkEnd w:id="68"/>
    </w:p>
    <w:p w14:paraId="41ECCECC" w14:textId="584F9EC8" w:rsidR="00C85435" w:rsidRPr="00FC77AC" w:rsidRDefault="00C85435" w:rsidP="00741E10">
      <w:pPr>
        <w:pStyle w:val="ProductList-Body"/>
        <w:spacing w:after="120"/>
      </w:pPr>
      <w:bookmarkStart w:id="69" w:name="_Toc489605577"/>
      <w:r>
        <w:t>Todos os Dados Pessoais tratados pela Microsoft no âmbito do fornecimento dos Produtos e Serviços são obtidos como parte dos (a) Dados do</w:t>
      </w:r>
      <w:r w:rsidR="00132C02">
        <w:t> </w:t>
      </w:r>
      <w:r>
        <w:t>Cliente, (b) Dados dos Serviços Profissionais, ou (c) dados gerados, obtidos ou recolhidos pela Microsoft, incluindo os dados enviados para a</w:t>
      </w:r>
      <w:r w:rsidR="00132C02">
        <w:t> </w:t>
      </w:r>
      <w:r>
        <w:t>Microsoft como resultado da utilização por parte do Cliente de funcionalidades baseadas em serviços ou obtidos pela Microsoft a partir do software instalado localmente. Os Dados Pessoais fornecidos à Microsoft pelo Cliente, ou em nome deste, através do Serviço Online também são Dados do Cliente. Os Dados Pessoais fornecidos à Microsoft pelo Cliente, ou em nome deste, através da utilização dos Serviços Profissionais também são Dados dos Serviços Profissionais. Podem ser incluídos identificadores apresentados sob pseudónimo nos dados tratados pela Microsoft no âmbito do fornecimento dos Produtos, que também são Dados Pessoais. Quaisquer Dados Pessoais apresentados sob pseudónimo ou</w:t>
      </w:r>
      <w:r w:rsidR="00132C02">
        <w:t> </w:t>
      </w:r>
      <w:r>
        <w:t xml:space="preserve">descaracterizados, mas não tornados anónimos, ou Dados Pessoais obtidos a partir dos Dados Pessoais também são Dados Pessoais. </w:t>
      </w:r>
    </w:p>
    <w:p w14:paraId="3C2A5A31" w14:textId="0C7DF2AD" w:rsidR="009B7344" w:rsidRDefault="009B7344" w:rsidP="009B7344">
      <w:pPr>
        <w:pStyle w:val="ProductList-Body"/>
        <w:spacing w:after="120"/>
      </w:pPr>
      <w:bookmarkStart w:id="70" w:name="_Toc26972842"/>
      <w:r>
        <w:t xml:space="preserve">Na medida em que a Microsoft é um contratante ou subcontratante de Dados Pessoais sujeito ao RGPD, os Termos do RGPD no </w:t>
      </w:r>
      <w:hyperlink w:anchor="Attachment1" w:history="1">
        <w:r>
          <w:rPr>
            <w:rStyle w:val="Hyperlink"/>
          </w:rPr>
          <w:t>Anexo 1</w:t>
        </w:r>
      </w:hyperlink>
      <w:r>
        <w:t xml:space="preserve"> regulam este tratamento, e o texto na subsecção (“Tratamento de Dados Pessoais; RGPD”) será considerado complementar:</w:t>
      </w:r>
    </w:p>
    <w:p w14:paraId="00DB5D5A" w14:textId="77777777" w:rsidR="00C85435" w:rsidRPr="00FC77AC" w:rsidRDefault="00C85435" w:rsidP="002A4A50">
      <w:pPr>
        <w:pStyle w:val="ProductList-Body"/>
        <w:keepNext/>
        <w:spacing w:after="120"/>
        <w:ind w:left="187"/>
        <w:outlineLvl w:val="2"/>
      </w:pPr>
      <w:r>
        <w:rPr>
          <w:b/>
          <w:bCs/>
          <w:color w:val="0072C6"/>
        </w:rPr>
        <w:t>Funções e Responsabilidades de Contratante e Responsável pelo Tratamento dos Dados</w:t>
      </w:r>
      <w:bookmarkEnd w:id="70"/>
    </w:p>
    <w:p w14:paraId="56BC710F" w14:textId="77777777" w:rsidR="00C52AFF" w:rsidRDefault="00C52AFF" w:rsidP="00C52AFF">
      <w:pPr>
        <w:pStyle w:val="ProductList-Body"/>
        <w:spacing w:after="120"/>
        <w:ind w:left="158"/>
      </w:pPr>
      <w:bookmarkStart w:id="71" w:name="_Toc26972843"/>
      <w:bookmarkStart w:id="72" w:name="_Toc26972844"/>
      <w:r>
        <w:t xml:space="preserve">O Cliente e a Microsoft concordam que o Cliente é o responsável pelo tratamento dos Dados Pessoais e a Microsoft é o contratante destes dados, exceto (a) quando o Cliente agir como contratante dos Dados Pessoais, caso em que a Microsoft é um subcontratante; ou (b) tal como mencionado em sentido contrário nos termos Específicos do Produto ou nesta DPA. Quando a Microsoft agir como contratante ou subcontratante de Dados Pessoais, tratará os Dados Pessoais apenas mediante instruções documentadas do Cliente. O Cliente aceita que o contrato do Cliente (incluindo os Termos da DPA e quaisquer atualizações aplicáveis), a par da documentação do produto e da utilização e configuração por parte do Cliente das funcionalidades nos Produtos, constitui as instruções documentadas completas do Cliente para a Microsoft no que diz respeito ao tratamento de Dados Pessoais, ou a documentação dos Serviços Profissionais e a utilização por parte do Cliente dos Serviços Profissionais. Estão disponíveis informações sobre a utilização e a configuração dos Produtos em </w:t>
      </w:r>
      <w:bookmarkStart w:id="73" w:name="_Hlk24482203"/>
      <w:r>
        <w:fldChar w:fldCharType="begin"/>
      </w:r>
      <w:r>
        <w:instrText>HYPERLINK "https://docs.microsoft.com"</w:instrText>
      </w:r>
      <w:r>
        <w:fldChar w:fldCharType="separate"/>
      </w:r>
      <w:r>
        <w:rPr>
          <w:rStyle w:val="Hyperlink"/>
        </w:rPr>
        <w:t>https://docs.microsoft.com</w:t>
      </w:r>
      <w:r>
        <w:fldChar w:fldCharType="end"/>
      </w:r>
      <w:r>
        <w:t xml:space="preserve"> </w:t>
      </w:r>
      <w:bookmarkEnd w:id="73"/>
      <w:r>
        <w:t>(ou numa localização sucessora) ou noutro contrato que incorpore esta DPA. Quaisquer instruções adicionais ou alternativas devem ser acordadas em conformidade com o processo para alterar o Contrato do Cliente. Em qualquer instância em que o RGPD seja aplicável e o Cliente seja um contratante, o Cliente garante perante a Microsoft que as instruções do Cliente, incluindo o compromisso da Microsoft enquanto contratante ou subcontratante, foram autorizadas pelo responsável pelo tratamento dos dados.</w:t>
      </w:r>
      <w:bookmarkEnd w:id="71"/>
      <w:r>
        <w:t xml:space="preserve"> </w:t>
      </w:r>
    </w:p>
    <w:p w14:paraId="42C83F6C" w14:textId="504FBC35" w:rsidR="00C85435" w:rsidRPr="00FC77AC" w:rsidRDefault="00736AEB" w:rsidP="002A4A50">
      <w:pPr>
        <w:pStyle w:val="ProductList-Body"/>
        <w:spacing w:after="120"/>
        <w:ind w:left="158"/>
      </w:pPr>
      <w:r>
        <w:t>Na medida em que a Microsoft utiliza ou de outro modo trata os Dados Pessoais sujeitos ao RGPD para as operações comerciais, respeitante ao fornecimento dos Produtos e Serviços ao Cliente, a Microsoft cumprirá as obrigações de um responsável pelo tratamento dos dados independente ao abrigo do RGPD para esta utilização. A Microsoft aceita as responsabilidades adicionais de um “responsável pelo tratamento” dos dados ao abrigo do RGPD para este tratamento para: (a) agir de forma consistente com os requisitos regulamentares, na medida em tal seja exigido no RGPD; e (b) oferecer maior transparência aos Clientes e confirmar a responsabilidade da Microsoft neste tratamento. A Microsoft emprega salvaguardas para proteger os Dados do Cliente, os Dados dos Serviços Profissionais e os Dados Pessoais neste tratamento dos dados, incluindo os dados identificados nesta DPA e os contemplados no Artigo 6(4) do RGPD. Relativamente ao tratamento dos Dados Pessoais ao abrigo do presente parágrafo, a Microsoft assume os compromissos estabelecidos na secção Salvaguardas Adicionais para os fins especificados, (i) qualquer divulgação de Dados Pessoais por parte da Microsoft, conforme descrito na secção Salvaguardas Adicionais, que tenham sido transferidos no âmbito das operações comerciais legítimas da Microsoft, é considerada uma “Divulgação Relevante” e (ii) os compromissos na secção Salvaguardas Adicionais são aplicáveis a estes Dados Pessoais.</w:t>
      </w:r>
      <w:bookmarkEnd w:id="72"/>
    </w:p>
    <w:p w14:paraId="1735F96A" w14:textId="77777777" w:rsidR="00C85435" w:rsidRPr="00FC77AC" w:rsidRDefault="00C85435" w:rsidP="00741E10">
      <w:pPr>
        <w:pStyle w:val="ProductList-Body"/>
        <w:keepNext/>
        <w:spacing w:after="120"/>
        <w:ind w:left="187"/>
        <w:outlineLvl w:val="2"/>
      </w:pPr>
      <w:bookmarkStart w:id="74" w:name="_Toc26972845"/>
      <w:r>
        <w:rPr>
          <w:b/>
          <w:color w:val="0072C6"/>
        </w:rPr>
        <w:t>Detalhes do Tratamento de Dados</w:t>
      </w:r>
      <w:bookmarkEnd w:id="74"/>
    </w:p>
    <w:p w14:paraId="0CAE0F8F" w14:textId="77777777" w:rsidR="00C85435" w:rsidRPr="00FC77AC" w:rsidRDefault="00C85435" w:rsidP="002A4A50">
      <w:pPr>
        <w:pStyle w:val="ProductList-Body"/>
        <w:spacing w:after="120"/>
        <w:ind w:left="158"/>
      </w:pPr>
      <w:bookmarkStart w:id="75" w:name="_Toc26972846"/>
      <w:bookmarkStart w:id="76" w:name="_Hlk22881260"/>
      <w:r>
        <w:t>As partes reconhecem e concordam que:</w:t>
      </w:r>
      <w:bookmarkEnd w:id="75"/>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Objeto.</w:t>
      </w:r>
      <w:r>
        <w:rPr>
          <w:rFonts w:ascii="Calibri" w:eastAsia="Calibri" w:hAnsi="Calibri" w:cs="Arial"/>
        </w:rPr>
        <w:t xml:space="preserve"> </w:t>
      </w:r>
      <w:r>
        <w:rPr>
          <w:rFonts w:ascii="Calibri" w:hAnsi="Calibri"/>
        </w:rPr>
        <w:t xml:space="preserve">O objeto do tratamento de dados está limitado aos Dados Pessoais no âmbito da </w:t>
      </w:r>
      <w:r>
        <w:rPr>
          <w:rFonts w:ascii="Calibri" w:eastAsia="Calibri" w:hAnsi="Calibri" w:cs="Arial"/>
        </w:rPr>
        <w:t xml:space="preserve">secção desta DPA, intitulada “Natureza do Tratamento de Dados; Propriedade” acima, e o </w:t>
      </w:r>
      <w:r>
        <w:rPr>
          <w:rFonts w:ascii="Calibri" w:hAnsi="Calibri"/>
        </w:rPr>
        <w:t>RGPD</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Duração do Tratamento de Dados.</w:t>
      </w:r>
      <w:r>
        <w:rPr>
          <w:rFonts w:ascii="Calibri" w:eastAsia="Calibri" w:hAnsi="Calibri" w:cs="Arial"/>
        </w:rPr>
        <w:t xml:space="preserve"> </w:t>
      </w:r>
      <w:r>
        <w:rPr>
          <w:rFonts w:ascii="Calibri" w:hAnsi="Calibri"/>
        </w:rPr>
        <w:t>A duração do tratamento deve estar em conformidade com as instruções do Cliente e os termos da DPA</w:t>
      </w:r>
      <w:r>
        <w:rPr>
          <w:rFonts w:ascii="Calibri" w:eastAsia="Calibri" w:hAnsi="Calibri" w:cs="Arial"/>
        </w:rPr>
        <w:t>.</w:t>
      </w:r>
    </w:p>
    <w:p w14:paraId="438C556C" w14:textId="77777777" w:rsidR="00915790" w:rsidRPr="006257E8" w:rsidRDefault="00915790" w:rsidP="00915790">
      <w:pPr>
        <w:pStyle w:val="ProductList-Body"/>
        <w:numPr>
          <w:ilvl w:val="0"/>
          <w:numId w:val="7"/>
        </w:numPr>
        <w:ind w:left="540"/>
        <w:rPr>
          <w:rFonts w:ascii="Calibri" w:hAnsi="Calibri"/>
        </w:rPr>
      </w:pPr>
      <w:r>
        <w:rPr>
          <w:rFonts w:ascii="Calibri" w:eastAsia="Calibri" w:hAnsi="Calibri" w:cs="Arial"/>
          <w:b/>
        </w:rPr>
        <w:t>Natureza e Finalidade do Tratamento de Dados.</w:t>
      </w:r>
      <w:r>
        <w:rPr>
          <w:rFonts w:ascii="Calibri" w:eastAsia="Calibri" w:hAnsi="Calibri" w:cs="Arial"/>
        </w:rPr>
        <w:t xml:space="preserve"> </w:t>
      </w:r>
      <w:r>
        <w:rPr>
          <w:rFonts w:ascii="Calibri" w:hAnsi="Calibri"/>
        </w:rPr>
        <w:t>A natureza e a finalidade do tratamento de dados serão disponibilizar os Produtos e Serviços que decorra do contrato do Cliente</w:t>
      </w:r>
      <w:r>
        <w:rPr>
          <w:rFonts w:ascii="Calibri" w:eastAsia="Calibri" w:hAnsi="Calibri" w:cs="Arial"/>
        </w:rPr>
        <w:t xml:space="preserve"> e para as operações comerciais, respeitante ao fornecimento dos Produtos e Serviços ao Cliente (conforme descrito em maior pormenor na secção da presente DPA intitulada “Natureza do Tratamento de Dados; Propriedade” acima).</w:t>
      </w:r>
    </w:p>
    <w:p w14:paraId="12A9FBF2" w14:textId="41150B6A" w:rsidR="00C85435" w:rsidRPr="00FC77AC" w:rsidRDefault="00DD6D76" w:rsidP="00741E10">
      <w:pPr>
        <w:pStyle w:val="ProductList-Body"/>
        <w:numPr>
          <w:ilvl w:val="0"/>
          <w:numId w:val="7"/>
        </w:numPr>
        <w:ind w:left="540"/>
      </w:pPr>
      <w:r>
        <w:rPr>
          <w:rFonts w:ascii="Calibri" w:eastAsia="Calibri" w:hAnsi="Calibri" w:cs="Arial"/>
          <w:b/>
          <w:bCs/>
        </w:rPr>
        <w:t>Categorias de Dados.</w:t>
      </w:r>
      <w:r>
        <w:rPr>
          <w:rFonts w:ascii="Calibri" w:eastAsia="Calibri" w:hAnsi="Calibri" w:cs="Arial"/>
        </w:rPr>
        <w:t xml:space="preserve"> </w:t>
      </w:r>
      <w:r>
        <w:rPr>
          <w:rFonts w:ascii="Calibri" w:hAnsi="Calibri"/>
        </w:rPr>
        <w:t>Os tipos de Dados Pessoais tratados pela Microsoft ao fornecer os Produtos e Serviços incluem</w:t>
      </w:r>
      <w:r>
        <w:rPr>
          <w:rFonts w:ascii="Calibri" w:eastAsia="Calibri" w:hAnsi="Calibri" w:cs="Arial"/>
        </w:rPr>
        <w:t>: (i) Dados Pessoais que</w:t>
      </w:r>
      <w:r w:rsidR="002A1832">
        <w:rPr>
          <w:rFonts w:ascii="Calibri" w:eastAsia="Calibri" w:hAnsi="Calibri" w:cs="Arial"/>
        </w:rPr>
        <w:t> </w:t>
      </w:r>
      <w:r>
        <w:rPr>
          <w:rFonts w:ascii="Calibri" w:eastAsia="Calibri" w:hAnsi="Calibri" w:cs="Arial"/>
        </w:rPr>
        <w:t>o Cliente opta por incluir nos Dados do Cliente e nos Dados dos Serviços Profissionais; e (ii)</w:t>
      </w:r>
      <w:r>
        <w:rPr>
          <w:rFonts w:ascii="Calibri" w:hAnsi="Calibri"/>
        </w:rPr>
        <w:t xml:space="preserve"> os expressamente identificados no Artigo</w:t>
      </w:r>
      <w:r w:rsidR="002A1832">
        <w:rPr>
          <w:rFonts w:ascii="Calibri" w:hAnsi="Calibri"/>
        </w:rPr>
        <w:t> </w:t>
      </w:r>
      <w:r>
        <w:rPr>
          <w:rFonts w:ascii="Calibri" w:hAnsi="Calibri"/>
        </w:rPr>
        <w:t>4</w:t>
      </w:r>
      <w:r w:rsidR="002A1832">
        <w:rPr>
          <w:rFonts w:ascii="Calibri" w:hAnsi="Calibri"/>
        </w:rPr>
        <w:t> </w:t>
      </w:r>
      <w:r>
        <w:rPr>
          <w:rFonts w:ascii="Calibri" w:hAnsi="Calibri"/>
        </w:rPr>
        <w:t>do RGPD</w:t>
      </w:r>
      <w:r>
        <w:rPr>
          <w:rFonts w:ascii="Calibri" w:eastAsia="Calibri" w:hAnsi="Calibri" w:cs="Arial"/>
        </w:rPr>
        <w:t xml:space="preserve"> que possam ser gerados, obtidos ou recolhidos pela Microsoft, incluindo os dados enviados para a Microsoft como resultado da utilização por parte do Cliente de funcionalidades baseadas em serviços ou obtidos pela Microsoft a partir do software instalado localmente. Os tipos de Dados Pessoais que o Cliente optar por incluir nos Dados do Cliente e nos Dados dos Serviços Profissionais podem situar-se em quaisquer categorias de Dados Pessoais identificadas nos registos mantidos pelo Cliente que atua como responsável pelo tratamento dos dados nos termos do Artigo 30 do RGPD, incluindo as categorias de Dados Pessoais estabelecidas no </w:t>
      </w:r>
      <w:r>
        <w:t>Apêndice B</w:t>
      </w:r>
      <w:r>
        <w:rPr>
          <w:rFonts w:ascii="Calibri" w:eastAsia="Calibri" w:hAnsi="Calibri" w:cs="Arial"/>
        </w:rPr>
        <w:t xml:space="preserve">. </w:t>
      </w:r>
    </w:p>
    <w:p w14:paraId="1E332199" w14:textId="621E4801" w:rsidR="00C85435" w:rsidRPr="00FC77AC" w:rsidRDefault="00C85435" w:rsidP="00741E10">
      <w:pPr>
        <w:pStyle w:val="ProductList-Body"/>
        <w:numPr>
          <w:ilvl w:val="0"/>
          <w:numId w:val="7"/>
        </w:numPr>
        <w:spacing w:after="120"/>
        <w:ind w:left="540"/>
      </w:pPr>
      <w:r>
        <w:rPr>
          <w:rFonts w:ascii="Calibri" w:eastAsia="Calibri" w:hAnsi="Calibri" w:cs="Arial"/>
          <w:b/>
          <w:bCs/>
        </w:rPr>
        <w:t>Titulares dos Dados.</w:t>
      </w:r>
      <w:r>
        <w:rPr>
          <w:rFonts w:ascii="Calibri" w:eastAsia="Calibri" w:hAnsi="Calibri" w:cs="Arial"/>
        </w:rPr>
        <w:t xml:space="preserve"> </w:t>
      </w:r>
      <w:r>
        <w:rPr>
          <w:rFonts w:ascii="Calibri" w:hAnsi="Calibri"/>
        </w:rPr>
        <w:t>Os titulares de dados estão divididos em categorias, representantes do Cliente e utilizadores finais, tais como empregados, contratantes, colaboradores e clientes</w:t>
      </w:r>
      <w:r>
        <w:rPr>
          <w:rFonts w:ascii="Calibri" w:eastAsia="Calibri" w:hAnsi="Calibri" w:cs="Arial"/>
        </w:rPr>
        <w:t>, e podem incluir quaisquer outras categorias de titulares de dados, de acordo com a</w:t>
      </w:r>
      <w:r w:rsidR="008E67EC">
        <w:rPr>
          <w:rFonts w:ascii="Calibri" w:eastAsia="Calibri" w:hAnsi="Calibri" w:cs="Arial"/>
        </w:rPr>
        <w:t> </w:t>
      </w:r>
      <w:r>
        <w:rPr>
          <w:rFonts w:ascii="Calibri" w:eastAsia="Calibri" w:hAnsi="Calibri" w:cs="Arial"/>
        </w:rPr>
        <w:t xml:space="preserve">identificação nos registos mantidos pelo Cliente que atua como responsável pelo tratamento dos dados nos termos do Artigo 30 do RGPD, incluindo as categorias de titulares de dados estabelecidas no </w:t>
      </w:r>
      <w:r>
        <w:t>Apêndice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7" w:name="_Toc26972847"/>
      <w:bookmarkEnd w:id="76"/>
      <w:r>
        <w:rPr>
          <w:b/>
          <w:color w:val="0072C6"/>
        </w:rPr>
        <w:t>Direitos do Titular dos Dados; Assistência nos Pedidos</w:t>
      </w:r>
      <w:bookmarkEnd w:id="77"/>
    </w:p>
    <w:p w14:paraId="64830E93" w14:textId="2D65CC1D" w:rsidR="00C85435" w:rsidRPr="00FC77AC" w:rsidRDefault="00C85435" w:rsidP="00741E10">
      <w:pPr>
        <w:pStyle w:val="ProductList-Body"/>
        <w:spacing w:after="120"/>
        <w:ind w:left="180"/>
      </w:pPr>
      <w:r>
        <w:t>A Microsoft irá disponibilizá-los ao Cliente, de forma consistente com a funcionalidade dos Produtos e Serviços, e o papel da Microsoft enquanto contratante dos Dados Pessoais dos titulares dos dados, a capacidade para dar resposta aos pedidos dos titulares dos dados para exercer os respetivos direitos ao abrigo do RGPD. Se a Microsoft receber um pedido do titular dos dados do Cliente para exercer um ou mais dos respetivos direitos ao abrigo do RGPD, no âmbito dos Produtos e Serviços para os quais a Microsoft é um contratante ou subcontratante de dados, a Microsoft irá direcionar o titular dos dados para enviar o pedido diretamente para o Cliente. O Cliente será responsável pela resposta a qualquer destes pedidos, incluindo, quando for necessário, através da funcionalidade dos Produtos e Serviços. A Microsoft deve agir em conformidade com os pedidos razoáveis feitos pelo Cliente para o auxiliar na resposta a este tipo de pedido do titular de dados.</w:t>
      </w:r>
    </w:p>
    <w:p w14:paraId="454F3592" w14:textId="77777777" w:rsidR="00C85435" w:rsidRPr="00FC77AC" w:rsidRDefault="00C85435" w:rsidP="00C35BD5">
      <w:pPr>
        <w:pStyle w:val="ProductList-Body"/>
        <w:keepNext/>
        <w:spacing w:after="120"/>
        <w:ind w:left="187"/>
        <w:outlineLvl w:val="2"/>
      </w:pPr>
      <w:bookmarkStart w:id="78" w:name="_Toc26972848"/>
      <w:r>
        <w:rPr>
          <w:b/>
          <w:color w:val="0072C6"/>
        </w:rPr>
        <w:t>Registos das Atividades de Tratamento de Dados</w:t>
      </w:r>
      <w:bookmarkEnd w:id="78"/>
    </w:p>
    <w:p w14:paraId="0AC6FE21" w14:textId="77777777" w:rsidR="00C85435" w:rsidRPr="00FC77AC" w:rsidRDefault="00C85435" w:rsidP="00741E10">
      <w:pPr>
        <w:pStyle w:val="ProductList-Body"/>
        <w:spacing w:after="120"/>
        <w:ind w:left="158"/>
      </w:pPr>
      <w:r>
        <w:t>Na medida em que o RGPD exija que a Microsoft recolha e mantenha registos de determinadas informações relacionadas com o Cliente, este irá, quando solicitado, fornecer estas informações à Microsoft e mantê-las exatas e atualizadas. A Microsoft pode disponibilizar qualquer parte destas informações à autoridade supervisora, se for exigido pelo RGPD.</w:t>
      </w:r>
    </w:p>
    <w:p w14:paraId="7224D640" w14:textId="77777777" w:rsidR="00C85435" w:rsidRPr="00FC77AC" w:rsidRDefault="00C85435" w:rsidP="00C35BD5">
      <w:pPr>
        <w:pStyle w:val="ProductList-SubSubSectionHeading"/>
        <w:keepNext/>
        <w:spacing w:after="120"/>
        <w:outlineLvl w:val="1"/>
      </w:pPr>
      <w:bookmarkStart w:id="79" w:name="_Toc507768553"/>
      <w:bookmarkStart w:id="80" w:name="_Toc8395013"/>
      <w:bookmarkStart w:id="81" w:name="_Toc6563802"/>
      <w:bookmarkStart w:id="82" w:name="_Toc21617020"/>
      <w:bookmarkStart w:id="83" w:name="_Toc26972849"/>
      <w:bookmarkStart w:id="84" w:name="_Toc155367317"/>
      <w:bookmarkEnd w:id="69"/>
      <w:r>
        <w:t>Segurança dos Dados</w:t>
      </w:r>
      <w:bookmarkEnd w:id="79"/>
      <w:bookmarkEnd w:id="80"/>
      <w:bookmarkEnd w:id="81"/>
      <w:bookmarkEnd w:id="82"/>
      <w:bookmarkEnd w:id="83"/>
      <w:bookmarkEnd w:id="84"/>
    </w:p>
    <w:p w14:paraId="4798B59C" w14:textId="77777777" w:rsidR="00C85435" w:rsidRPr="00FC77AC" w:rsidRDefault="00C85435" w:rsidP="002A4A50">
      <w:pPr>
        <w:pStyle w:val="ProductList-Body"/>
        <w:keepNext/>
        <w:spacing w:after="120"/>
        <w:ind w:left="187"/>
        <w:outlineLvl w:val="2"/>
      </w:pPr>
      <w:bookmarkStart w:id="85" w:name="_Toc26972850"/>
      <w:r>
        <w:rPr>
          <w:b/>
          <w:color w:val="0072C6"/>
        </w:rPr>
        <w:t>Práticas e Políticas de Segurança</w:t>
      </w:r>
      <w:bookmarkEnd w:id="85"/>
    </w:p>
    <w:p w14:paraId="487BF73D" w14:textId="73042EDB" w:rsidR="00C85435" w:rsidRPr="00FC77AC" w:rsidRDefault="00C85435" w:rsidP="00741E10">
      <w:pPr>
        <w:pStyle w:val="ProductList-Body"/>
        <w:spacing w:after="120"/>
        <w:ind w:left="158"/>
      </w:pPr>
      <w:bookmarkStart w:id="86" w:name="_Hlk504328104"/>
      <w:r>
        <w:t>A Microsoft irá implementar e manter as medidas técnicas e organizativas apropriadas para proteger os Dados do Cliente, os Dados dos Serviços Profissionais e os Dados Pessoais contra a destruição, perda, alteração, divulgação não autorizada ou acesso acidental ou ilícito aos dados pessoais transmitidos, armazenados ou de outra forma tratados. Estas medidas serão estabelecidas numa Política de Segurança da Microsoft. A</w:t>
      </w:r>
      <w:r w:rsidR="00C60A94">
        <w:t> </w:t>
      </w:r>
      <w:r>
        <w:t xml:space="preserve">Microsoft disponibilizará essa política ao Cliente, a par de outras informações justificadamente solicitadas pelo Cliente relativamente às práticas e políticas de segurança da Microsoft. </w:t>
      </w:r>
    </w:p>
    <w:p w14:paraId="0AEE035D" w14:textId="4C006D33" w:rsidR="009D4FDB" w:rsidRPr="00FC77AC" w:rsidRDefault="00DD6D76" w:rsidP="00741E10">
      <w:pPr>
        <w:pStyle w:val="ProductList-Body"/>
        <w:spacing w:after="120"/>
        <w:ind w:left="158"/>
      </w:pPr>
      <w:bookmarkStart w:id="87" w:name="_Toc26972852"/>
      <w:bookmarkEnd w:id="86"/>
      <w:r>
        <w:t>Adicionalmente, essas medidas devem cumprir os requisitos estabelecidos nas normas ISO 27001, ISO 27002 e ISO 27018. Está disponível para os</w:t>
      </w:r>
      <w:r w:rsidR="008A76A1">
        <w:t> </w:t>
      </w:r>
      <w:r>
        <w:t>Clientes uma descrição dos controlos de segurança para estes requisitos.</w:t>
      </w:r>
    </w:p>
    <w:p w14:paraId="14FF47A5" w14:textId="7B73CF4F" w:rsidR="00DD6D76" w:rsidRPr="00FC77AC" w:rsidRDefault="00DD6D76" w:rsidP="00741E10">
      <w:pPr>
        <w:pStyle w:val="ProductList-Body"/>
        <w:spacing w:after="120"/>
        <w:ind w:left="158"/>
      </w:pPr>
      <w:r>
        <w:t>Cada Serviço Online Principal também está em conformidade com as normas e os quadros de controlo apresentados na tabela nos Termos de Produto. Cada Serviço Online Principal e Serviço Profissional implementa e mantém as medidas de segurança estabelecidas no Apêndice A para a</w:t>
      </w:r>
      <w:r w:rsidR="00D91C00">
        <w:t> </w:t>
      </w:r>
      <w:r>
        <w:t>proteção dos Dados do Cliente e os Dados dos Serviços Profissionais.</w:t>
      </w:r>
    </w:p>
    <w:p w14:paraId="0FADC7EB" w14:textId="77777777" w:rsidR="00E4350A" w:rsidRDefault="00E4350A" w:rsidP="00E4350A">
      <w:pPr>
        <w:pStyle w:val="ProductList-Body"/>
        <w:spacing w:after="120"/>
        <w:ind w:left="158"/>
      </w:pPr>
      <w:bookmarkStart w:id="88" w:name="_Toc26972851"/>
      <w:r>
        <w:t>A Microsoft implementa e mantém as medidas de segurança estabelecidas no Anexo II das Cláusulas Contratuais-Tipo de 2021 para a proteção dos Dados Pessoais no âmbito do RGPD.</w:t>
      </w:r>
    </w:p>
    <w:p w14:paraId="206C538B" w14:textId="21A7E6E3" w:rsidR="00DD6D76" w:rsidRPr="00FC77AC" w:rsidRDefault="00DD6D76" w:rsidP="00741E10">
      <w:pPr>
        <w:pStyle w:val="ProductList-Body"/>
        <w:spacing w:after="120"/>
        <w:ind w:left="158"/>
      </w:pPr>
      <w:r>
        <w:t>A Microsoft poderá adicionar normas governamentais ou do setor em qualquer altura. A Microsoft não eliminará as normas ISO 27001, ISO 27002 e ISO 27018, nem qualquer norma ou regulamento na tabela para os Serviços Online Principais nos Termos de Produto, exceto se já não forem utilizadas no setor e se forem substituídas por uma norma sucessora (no caso de existir).</w:t>
      </w:r>
      <w:bookmarkEnd w:id="88"/>
    </w:p>
    <w:p w14:paraId="76CDC3B9" w14:textId="77777777" w:rsidR="00DD6D76" w:rsidRPr="00FC77AC" w:rsidRDefault="00DD6D76" w:rsidP="002A4A50">
      <w:pPr>
        <w:pStyle w:val="ProductList-Body"/>
        <w:keepNext/>
        <w:spacing w:after="120"/>
        <w:ind w:left="187"/>
        <w:outlineLvl w:val="2"/>
      </w:pPr>
      <w:bookmarkStart w:id="89" w:name="_Hlk40371496"/>
      <w:r>
        <w:rPr>
          <w:b/>
          <w:color w:val="0072C6"/>
        </w:rPr>
        <w:t xml:space="preserve">Encriptação de Dados </w:t>
      </w:r>
    </w:p>
    <w:p w14:paraId="4EDA944E" w14:textId="419447E9" w:rsidR="00DD6D76" w:rsidRPr="00FC77AC" w:rsidRDefault="00DD6D76" w:rsidP="00741E10">
      <w:pPr>
        <w:pStyle w:val="ProductList-Body"/>
        <w:spacing w:after="120"/>
        <w:ind w:left="158"/>
      </w:pPr>
      <w:r>
        <w:t>Os Dados do Cliente e os Dados dos Serviços Profissionais (cada um incluindo quaisquer Dados Pessoais neles presentes) em trânsito através de</w:t>
      </w:r>
      <w:r w:rsidR="00C86A51">
        <w:t> </w:t>
      </w:r>
      <w:r>
        <w:t>redes públicas entre o Cliente e a Microsoft, ou entre os centros de dados da Microsoft, são encriptados por predefinição.</w:t>
      </w:r>
    </w:p>
    <w:p w14:paraId="3278572B" w14:textId="7F32E7A0" w:rsidR="00DD6D76" w:rsidRPr="00FC77AC" w:rsidRDefault="00DD6D76" w:rsidP="00741E10">
      <w:pPr>
        <w:pStyle w:val="ProductList-Body"/>
        <w:spacing w:after="120"/>
        <w:ind w:left="158"/>
      </w:pPr>
      <w:r>
        <w:t>A Microsoft também encripta os Dados do Cliente armazenados inativos nos Serviços Online e nos Dados dos Serviços Profissionais armazenados inativos. No caso dos Serviços Online em que o Cliente, ou terceiros a agir em nome do Cliente, pode criar aplicações (por exemplo, determinados Serviços do Azure), a encriptação dos dados armazenados nestas aplicações pode ser aplicada segundo o critério do Cliente, através das funcionalidades fornecidas pela Microsoft ou obtidas pelo Cliente junto de terceiros.</w:t>
      </w:r>
    </w:p>
    <w:p w14:paraId="4DB4D680" w14:textId="77777777" w:rsidR="00DD6D76" w:rsidRPr="00FC77AC" w:rsidRDefault="00DD6D76" w:rsidP="000A6DC7">
      <w:pPr>
        <w:pStyle w:val="ProductList-Body"/>
        <w:keepNext/>
        <w:spacing w:after="120"/>
        <w:ind w:left="187"/>
        <w:outlineLvl w:val="2"/>
      </w:pPr>
      <w:r>
        <w:rPr>
          <w:b/>
          <w:color w:val="0072C6"/>
        </w:rPr>
        <w:t xml:space="preserve">Acesso aos Dados </w:t>
      </w:r>
    </w:p>
    <w:p w14:paraId="729E7942" w14:textId="2D123197" w:rsidR="006824EE" w:rsidRPr="00FC77AC" w:rsidRDefault="00CD0D6F" w:rsidP="006824EE">
      <w:pPr>
        <w:pStyle w:val="ProductList-Body"/>
        <w:spacing w:after="120"/>
        <w:ind w:left="158"/>
      </w:pPr>
      <w:r>
        <w:t>A Microsoft emprega mecanismos de acesso com privilégios mínimos para controlar o acesso aos Dados do Cliente e aos Dados dos Serviços Profissionais (incluindo quaisquer Dados Pessoais neles presentes). São empregues controlos de acesso baseados em funções para assegurar que o acesso aos Dados do Cliente e aos Dados dos Serviços Profissionais necessários para as operações do serviço se destina a uma finalidade adequada e aprovada com supervisão dos gestores. Para os Serviços Online Principais e os Serviços Profissionais, a Microsoft mantém os mecanismos de Controlo de Acesso descritos na tabela intitulada “Medidas de Segurança” no Apêndice A, e não há acesso ativo por parte do</w:t>
      </w:r>
      <w:r w:rsidR="002B129F">
        <w:t> </w:t>
      </w:r>
      <w:r>
        <w:t>pessoal da Microsoft ao Dados do Cliente e qualquer acesso necessário tem uma duração limitada.</w:t>
      </w:r>
    </w:p>
    <w:bookmarkEnd w:id="89"/>
    <w:p w14:paraId="11FFA921" w14:textId="77777777" w:rsidR="00C85435" w:rsidRPr="00FC77AC" w:rsidRDefault="00C85435" w:rsidP="002A4A50">
      <w:pPr>
        <w:pStyle w:val="ProductList-Body"/>
        <w:keepNext/>
        <w:spacing w:after="120"/>
        <w:ind w:left="187"/>
        <w:outlineLvl w:val="2"/>
      </w:pPr>
      <w:r>
        <w:rPr>
          <w:b/>
          <w:color w:val="0072C6"/>
        </w:rPr>
        <w:t>Responsabilidades do Cliente</w:t>
      </w:r>
      <w:bookmarkEnd w:id="87"/>
    </w:p>
    <w:p w14:paraId="18080BBE" w14:textId="70CDA2A3" w:rsidR="00C85435" w:rsidRPr="00FC77AC" w:rsidRDefault="00C85435" w:rsidP="007829B6">
      <w:pPr>
        <w:pStyle w:val="ProductList-Body"/>
        <w:spacing w:after="120"/>
        <w:ind w:left="158"/>
      </w:pPr>
      <w:r>
        <w:t>É da exclusiva responsabilidade do Cliente indicar de forma independente se as medidas técnicas e organizativas para os Produtos e Serviços cumprem os requisitos do Cliente, incluindo quaisquer obrigações em matéria de segurança ao abrigo dos Requisitos de Proteção de Dados aplicáveis. O Cliente reconhece e concorda que (tendo em conta as técnicas mais avançadas, os custos de aplicação e a natureza, o âmbito, o</w:t>
      </w:r>
      <w:r w:rsidR="00C95E5E">
        <w:t> </w:t>
      </w:r>
      <w:r>
        <w:t>contexto e as finalidades do tratamento dos respetivos Dados Pessoais, bem como os riscos para os indivíduos) as práticas e políticas de segurança implementadas e mantidas pela Microsoft proporcionam um nível de segurança adequado ao risco relativo aos respetivos Dados Pessoais. É da inteira responsabilidade do Cliente a implementação e manutenção das proteções da privacidade e medidas de segurança em componentes que o Cliente fornece ou controla (tais como dispositivos inscritos com o Microsoft Intune ou numa máquina virtual ou aplicação do Microsoft Azure do Cliente).</w:t>
      </w:r>
    </w:p>
    <w:p w14:paraId="1854A774" w14:textId="77777777" w:rsidR="00C85435" w:rsidRPr="00FC77AC" w:rsidDel="00BA1419" w:rsidRDefault="00C85435" w:rsidP="002A4A50">
      <w:pPr>
        <w:pStyle w:val="ProductList-Body"/>
        <w:keepNext/>
        <w:spacing w:after="120"/>
        <w:ind w:left="187"/>
        <w:outlineLvl w:val="2"/>
      </w:pPr>
      <w:bookmarkStart w:id="90" w:name="_Toc26972853"/>
      <w:r>
        <w:rPr>
          <w:b/>
          <w:color w:val="0072C6"/>
        </w:rPr>
        <w:t>Conformidade da Auditoria</w:t>
      </w:r>
      <w:bookmarkEnd w:id="90"/>
    </w:p>
    <w:p w14:paraId="02A8BB60" w14:textId="6B6FF476" w:rsidR="00C85435" w:rsidRPr="00FC77AC" w:rsidDel="00BA1419" w:rsidRDefault="00C85435" w:rsidP="00741E10">
      <w:pPr>
        <w:pStyle w:val="ProductList-Body"/>
        <w:spacing w:after="120"/>
        <w:ind w:left="158"/>
      </w:pPr>
      <w:r>
        <w:t>A Microsoft realizará auditorias à segurança dos computadores, ao ambiente informático e aos centros de dados físicos que utiliza no tratamento dos Dados do Cliente, dos Dados dos Serviços Profissionais e dos Dados Pessoais, da forma que se segue:</w:t>
      </w:r>
    </w:p>
    <w:p w14:paraId="1E290820" w14:textId="77777777" w:rsidR="00C85435" w:rsidRPr="00FC77AC" w:rsidDel="00BA1419" w:rsidRDefault="00C85435" w:rsidP="00741E10">
      <w:pPr>
        <w:pStyle w:val="ProductList-Body"/>
        <w:numPr>
          <w:ilvl w:val="0"/>
          <w:numId w:val="2"/>
        </w:numPr>
        <w:ind w:left="605" w:hanging="274"/>
      </w:pPr>
      <w:r>
        <w:t>No caso de estarem previstas auditorias no âmbito de uma norma ou quadro, será efetuada uma auditoria no âmbito da norma ou quadro de controlo em questão pelo menos uma vez por ano.</w:t>
      </w:r>
    </w:p>
    <w:p w14:paraId="27297A96" w14:textId="77777777" w:rsidR="00C85435" w:rsidRPr="00FC77AC" w:rsidDel="00BA1419" w:rsidRDefault="00C85435" w:rsidP="00741E10">
      <w:pPr>
        <w:pStyle w:val="ProductList-Body"/>
        <w:numPr>
          <w:ilvl w:val="0"/>
          <w:numId w:val="2"/>
        </w:numPr>
        <w:ind w:left="605" w:hanging="274"/>
      </w:pPr>
      <w:r>
        <w:t>Cada auditoria será realizada de acordo com as normas e regras do organismo regulador ou de acreditação de cada norma ou quadro de controlo aplicável.</w:t>
      </w:r>
    </w:p>
    <w:p w14:paraId="7D50977E" w14:textId="77777777" w:rsidR="00C85435" w:rsidRPr="00FC77AC" w:rsidDel="00BA1419" w:rsidRDefault="00C85435" w:rsidP="00741E10">
      <w:pPr>
        <w:pStyle w:val="ProductList-Body"/>
        <w:numPr>
          <w:ilvl w:val="0"/>
          <w:numId w:val="2"/>
        </w:numPr>
        <w:spacing w:after="120"/>
        <w:ind w:left="608" w:hanging="270"/>
      </w:pPr>
      <w:r>
        <w:t>Cada auditoria será realizada por auditores de segurança terceiros, qualificados e independentes, selecionados e pagos pela Microsoft.</w:t>
      </w:r>
    </w:p>
    <w:p w14:paraId="3CE90043" w14:textId="2BA7C2E8" w:rsidR="00C85435" w:rsidRPr="00FC77AC" w:rsidRDefault="00C85435" w:rsidP="00741E10">
      <w:pPr>
        <w:pStyle w:val="ProductList-Body"/>
        <w:spacing w:after="120"/>
        <w:ind w:left="180"/>
      </w:pPr>
      <w:r>
        <w:t>Cada auditoria resultará na geração de um relatório de auditoria (</w:t>
      </w:r>
      <w:r w:rsidR="0070782C">
        <w:t>“</w:t>
      </w:r>
      <w:r>
        <w:t>Relatório de Auditoria da Microsoft</w:t>
      </w:r>
      <w:r w:rsidR="0070782C">
        <w:t>”</w:t>
      </w:r>
      <w:r>
        <w:t xml:space="preserve">), que a Microsoft disponibilizará em </w:t>
      </w:r>
      <w:hyperlink r:id="rId24">
        <w:r>
          <w:rPr>
            <w:rStyle w:val="Hyperlink"/>
            <w:color w:val="0070C0"/>
          </w:rPr>
          <w:t>https://servicetrust.microsoft.com/</w:t>
        </w:r>
      </w:hyperlink>
      <w:r>
        <w:t xml:space="preserve"> ou noutra localização identificada pela Microsoft. O Relatório de Auditoria da Microsoft corresponderá às</w:t>
      </w:r>
      <w:r w:rsidR="00EA11A2">
        <w:t> </w:t>
      </w:r>
      <w:r>
        <w:t>Informações Confidenciais da Microsoft e divulgará claramente o âmbito da auditoria e quaisquer conclusões de materiais do auditor. A</w:t>
      </w:r>
      <w:r w:rsidR="00EA11A2">
        <w:t> </w:t>
      </w:r>
      <w:r>
        <w:t>Microsoft resolverá imediatamente os problemas apresentados em qualquer Relatório de Auditoria da Microsoft, de acordo com os requisitos</w:t>
      </w:r>
      <w:r w:rsidR="00EA11A2">
        <w:t> </w:t>
      </w:r>
      <w:r>
        <w:t>do auditor. Se o Cliente o solicitar, a Microsoft facultará ao Cliente cada Relatório de Auditoria da Microsoft. O Relatório de Auditoria</w:t>
      </w:r>
      <w:r w:rsidR="00EA11A2">
        <w:t> </w:t>
      </w:r>
      <w:r>
        <w:t>da Microsoft estará sujeito a limitações de não divulgação e distribuição da Microsoft e do auditor.</w:t>
      </w:r>
    </w:p>
    <w:p w14:paraId="2ED1BA08" w14:textId="3F8AF7A9" w:rsidR="00C85435" w:rsidRPr="00FC77AC" w:rsidRDefault="00EF5AF3" w:rsidP="00741E10">
      <w:pPr>
        <w:pStyle w:val="ProductList-Body"/>
        <w:spacing w:after="120"/>
        <w:ind w:left="158"/>
      </w:pPr>
      <w:r>
        <w:t>Na medida em que os requisitos de auditoria do Cliente ao abrigo dos Requisitos de Proteção de Dados não conseguirem ser razoavelmente satisfeitos através de relatórios de auditoria, documentação ou informações de conformidade que a Microsoft disponibilize aos seus clientes em</w:t>
      </w:r>
      <w:r w:rsidR="00192162">
        <w:t> </w:t>
      </w:r>
      <w:r>
        <w:t>geral, a Microsoft responderá prontamente às instruções de auditoria adicionais do Cliente. Antes do início de uma auditoria, o Cliente e</w:t>
      </w:r>
      <w:r w:rsidR="00192162">
        <w:t> </w:t>
      </w:r>
      <w:r>
        <w:t>a</w:t>
      </w:r>
      <w:r w:rsidR="00192162">
        <w:t> </w:t>
      </w:r>
      <w:r>
        <w:t>Microsoft deverão concordar mutuamente o âmbito, a calendarização, a duração, o controlo e os requisitos em matéria de prova, bem como os honorários de auditoria, desde que este requisito de concordância não permita à Microsoft atrasar de forma injustificada o desempenho da auditoria. Na medida em que seja necessário para efetuar a auditoria, a Microsoft disponibilizará os sistemas, as instalações e a documentação de apoio ao tratamento de dados relevantes para o tratamento dos Dados do Cliente, dos Dados dos Serviços Profissionais e dos Dados Pessoais por parte da Microsoft, as suas Afiliadas e os seus Subcontratantes. Esta auditoria será efetuada por uma empresa de auditoria de terceiros independente e acreditada, durante o horário normal de expediente, com um aviso prévio razoável para a Microsoft, e sujeita aos procedimentos de confidencialidade considerados razoáveis. O Cliente e o auditor não terão acesso a quaisquer dados de outros clientes da Microsoft, ou aos sistemas ou instalações da Microsoft, nem relacionados com o fornecimento dos Produtos e Serviços aplicáveis. O Cliente é responsável por todos os custos e honorários relacionados com a auditoria, incluindo todos os custos e honorários razoáveis por todo e qualquer período que a Microsoft dedique à auditoria, acrescidos das taxas pelos serviços prestados pela Microsoft. Se o relatório de auditoria gerado na sequência da auditoria do Cliente incluir alguma conclusão de incumprimento importante, o Cliente partilhará este relatório de auditoria com a</w:t>
      </w:r>
      <w:r w:rsidR="003014D5">
        <w:t> </w:t>
      </w:r>
      <w:r>
        <w:t>Microsoft, e a Microsoft irá sanar rapidamente qualquer incumprimento importante.</w:t>
      </w:r>
    </w:p>
    <w:p w14:paraId="63F4B7F6" w14:textId="0F861294" w:rsidR="00C85435" w:rsidRPr="00FC77AC" w:rsidRDefault="00BF6860" w:rsidP="00741E10">
      <w:pPr>
        <w:pStyle w:val="ProductList-Body"/>
        <w:spacing w:after="120"/>
        <w:ind w:left="158"/>
      </w:pPr>
      <w:r>
        <w:t>Nada nesta secção da DPA varia ou modifica os Termos do RGPD, nem afeta quaisquer direitos do titular dos dados ou da autoridade de controlo ao abrigo dos Requisitos da Proteção de Dados. A Microsoft Corporation é um terceiro beneficiário ao abrigo desta secção.</w:t>
      </w:r>
    </w:p>
    <w:p w14:paraId="10CE5BEA" w14:textId="77777777" w:rsidR="00C85435" w:rsidRPr="00FC77AC" w:rsidRDefault="00C85435" w:rsidP="002A4A50">
      <w:pPr>
        <w:pStyle w:val="ProductList-SubSubSectionHeading"/>
        <w:keepNext/>
        <w:spacing w:after="120"/>
        <w:outlineLvl w:val="1"/>
      </w:pPr>
      <w:bookmarkStart w:id="91" w:name="_Toc507768554"/>
      <w:bookmarkStart w:id="92" w:name="_Toc8395014"/>
      <w:bookmarkStart w:id="93" w:name="_Toc6563803"/>
      <w:bookmarkStart w:id="94" w:name="_Toc21617021"/>
      <w:bookmarkStart w:id="95" w:name="_Toc26972854"/>
      <w:bookmarkStart w:id="96" w:name="_Toc155367318"/>
      <w:r>
        <w:t>Notificação de Incidentes de Segurança</w:t>
      </w:r>
      <w:bookmarkEnd w:id="91"/>
      <w:bookmarkEnd w:id="92"/>
      <w:bookmarkEnd w:id="93"/>
      <w:bookmarkEnd w:id="94"/>
      <w:bookmarkEnd w:id="95"/>
      <w:bookmarkEnd w:id="96"/>
    </w:p>
    <w:p w14:paraId="57A8DE0C" w14:textId="5D669963" w:rsidR="00C85435" w:rsidRPr="00FC77AC" w:rsidRDefault="00C85435" w:rsidP="00741E10">
      <w:pPr>
        <w:pStyle w:val="ProductList-Body"/>
        <w:spacing w:after="120"/>
      </w:pPr>
      <w:bookmarkStart w:id="97" w:name="_Hlk504328309"/>
      <w:r>
        <w:t>Se a Microsoft tomar conhecimento de uma violação de segurança que resulte na destruição, perda, alteração, divulgação não autorizada ou acesso acidental ou ilícito aos Dados do Cliente, aos Dados dos Serviços Profissionais ou aos Dados Pessoais durante o respetivo tratamento pela Microsoft (individualmente, um “Incidente de Segurança”)</w:t>
      </w:r>
      <w:bookmarkEnd w:id="97"/>
      <w:r>
        <w:t>, a Microsoft irá de imediato e sem demora injustificada (1) notificar o Cliente do Incidente de Segurança; (2) investigar o Incidente de Segurança e fornecer ao Cliente informações detalhadas sobre o Incidente de Segurança; (3) tomar as medidas razoáveis para mitigar os efeitos e para minimizar quaisquer danos resultantes do Incidente de Segurança.</w:t>
      </w:r>
    </w:p>
    <w:p w14:paraId="3FD177D1" w14:textId="50C6866F" w:rsidR="00C85435" w:rsidRPr="00FC77AC" w:rsidRDefault="00C85435" w:rsidP="00741E10">
      <w:pPr>
        <w:pStyle w:val="ProductList-Body"/>
        <w:spacing w:after="120"/>
      </w:pPr>
      <w:r>
        <w:t>As notificações de Incidentes de Segurança serão entregues ao Cliente por qualquer meio que a Microsoft selecionar, incluindo por correio eletrónico. É da exclusiva responsabilidade do Cliente garantir que o Cliente mantém as informações de contacto exatas junto da Microsoft para cada Produto e Serviço Profissional aplicável. O Cliente é o único responsável pelo cumprimento das respetivas obrigações ao abrigo das leis de notificação de incidentes aplicáveis ao Cliente e pelo cumprimento de quaisquer obrigações de notificação de terceiros relacionados com qualquer Incidente de Segurança.</w:t>
      </w:r>
    </w:p>
    <w:p w14:paraId="125679F7" w14:textId="77777777" w:rsidR="00C85435" w:rsidRPr="00FC77AC" w:rsidRDefault="00C85435" w:rsidP="00741E10">
      <w:pPr>
        <w:pStyle w:val="ProductList-Body"/>
        <w:spacing w:after="120"/>
      </w:pPr>
      <w:r>
        <w:t>A Microsoft envidará todos os esforços adequados para auxiliar o Cliente no cumprimento da obrigação do Cliente, ao abrigo do Artigo 33 do RGPD ou de outras leis ou regulamentos aplicáveis, de notificar a autoridade supervisora relevante e os titulares dos dados sobre um Incidente de Segurança.</w:t>
      </w:r>
    </w:p>
    <w:p w14:paraId="60FE4522" w14:textId="77777777" w:rsidR="00C85435" w:rsidRPr="00FC77AC" w:rsidRDefault="00C85435" w:rsidP="00741E10">
      <w:pPr>
        <w:pStyle w:val="ProductList-Body"/>
        <w:spacing w:after="120"/>
      </w:pPr>
      <w:r>
        <w:t>A notificação da Microsoft ou a sua resposta a um Incidente de Segurança ao abrigo desta secção não é um reconhecimento por parte da Microsoft de qualquer falha ou responsabilidade relativamente ao Incidente de Segurança.</w:t>
      </w:r>
    </w:p>
    <w:p w14:paraId="76EEF6E6" w14:textId="56B7420D" w:rsidR="00C85435" w:rsidRPr="00FC77AC" w:rsidRDefault="00C85435" w:rsidP="00741E10">
      <w:pPr>
        <w:pStyle w:val="ProductList-Body"/>
        <w:spacing w:after="120"/>
      </w:pPr>
      <w:r>
        <w:t>O Cliente deve notificar a Microsoft imediatamente sobre qualquer possível utilização indevida das suas contas ou credenciais de autenticação, ou</w:t>
      </w:r>
      <w:r w:rsidR="00D430F6">
        <w:t> </w:t>
      </w:r>
      <w:r>
        <w:t>de qualquer incidente de segurança relacionado com os Produtos e Serviços.</w:t>
      </w:r>
    </w:p>
    <w:p w14:paraId="5E88C2A3" w14:textId="77777777" w:rsidR="00C85435" w:rsidRPr="00FC77AC" w:rsidRDefault="00C85435" w:rsidP="00C35BD5">
      <w:pPr>
        <w:pStyle w:val="ProductList-SubSubSectionHeading"/>
        <w:keepNext/>
        <w:spacing w:after="120"/>
        <w:outlineLvl w:val="1"/>
      </w:pPr>
      <w:bookmarkStart w:id="98" w:name="_Toc507768555"/>
      <w:bookmarkStart w:id="99" w:name="_Toc8395015"/>
      <w:bookmarkStart w:id="100" w:name="_Toc6563804"/>
      <w:bookmarkStart w:id="101" w:name="_Toc21617022"/>
      <w:bookmarkStart w:id="102" w:name="_Toc26972855"/>
      <w:bookmarkStart w:id="103" w:name="_Toc155367319"/>
      <w:bookmarkStart w:id="104" w:name="DataTransfersandLocation"/>
      <w:r>
        <w:t xml:space="preserve">Localização e Transferências </w:t>
      </w:r>
      <w:bookmarkStart w:id="105" w:name="LocationofDataProcessing"/>
      <w:bookmarkStart w:id="106" w:name="_Toc489605583"/>
      <w:r>
        <w:t>de Dados</w:t>
      </w:r>
      <w:bookmarkEnd w:id="98"/>
      <w:bookmarkEnd w:id="99"/>
      <w:bookmarkEnd w:id="100"/>
      <w:bookmarkEnd w:id="101"/>
      <w:bookmarkEnd w:id="102"/>
      <w:bookmarkEnd w:id="103"/>
      <w:bookmarkEnd w:id="105"/>
      <w:bookmarkEnd w:id="106"/>
    </w:p>
    <w:p w14:paraId="6EDDA655" w14:textId="77777777" w:rsidR="00C85435" w:rsidRPr="00FC77AC" w:rsidRDefault="00C85435" w:rsidP="00C35BD5">
      <w:pPr>
        <w:pStyle w:val="ProductList-Body"/>
        <w:keepNext/>
        <w:spacing w:after="120"/>
        <w:ind w:left="187"/>
        <w:outlineLvl w:val="2"/>
      </w:pPr>
      <w:bookmarkStart w:id="107" w:name="_Toc26972856"/>
      <w:bookmarkEnd w:id="104"/>
      <w:r>
        <w:rPr>
          <w:b/>
          <w:bCs/>
          <w:color w:val="0072C6"/>
        </w:rPr>
        <w:t>Transferências de Dados</w:t>
      </w:r>
      <w:bookmarkEnd w:id="107"/>
    </w:p>
    <w:p w14:paraId="1E6BFECB" w14:textId="281D3B86" w:rsidR="00DD6D76" w:rsidRPr="00FC77AC" w:rsidRDefault="00DD6D76" w:rsidP="00741E10">
      <w:pPr>
        <w:pStyle w:val="ProductList-Body"/>
        <w:spacing w:after="120"/>
        <w:ind w:left="158"/>
      </w:pPr>
      <w:r>
        <w:t xml:space="preserve">Os Dados do Cliente, os Dados dos Serviços Profissionais e os Dados Pessoais que a Microsoft trata em nome do Cliente não poderão ser transferidos para uma localização geográfica, ou nela armazenados e tratados, exceto em conformidade com os Termos da DPA e as salvaguardas fornecidas abaixo nesta secção. Tendo em conta estas salvaguardas, o Cliente designa a Microsoft para transferir os Dados do Cliente, os Dados dos Serviços Profissionais e os Dados Pessoais para os Estados Unidos ou para qualquer outro país em que a Microsoft, ou os seus Subcontratantes, operam, e para armazenar e tratar os Dados do Cliente e os Dados Pessoais para fornecer os Produtos, exceto conforme descrito noutro local nos Termos da DPA. </w:t>
      </w:r>
    </w:p>
    <w:p w14:paraId="39B10C3F" w14:textId="77777777" w:rsidR="0046546A" w:rsidRPr="00F01DB9" w:rsidRDefault="0046546A" w:rsidP="0046546A">
      <w:pPr>
        <w:pStyle w:val="ProductList-Body"/>
        <w:spacing w:after="120"/>
        <w:ind w:left="158"/>
      </w:pPr>
      <w:bookmarkStart w:id="108" w:name="_Toc26972857"/>
      <w:bookmarkStart w:id="109" w:name="LocationofCustomerDataatRest"/>
      <w:bookmarkStart w:id="110" w:name="_Toc507768556"/>
      <w:bookmarkStart w:id="111" w:name="_Toc8395016"/>
      <w:bookmarkStart w:id="112" w:name="_Toc6563805"/>
      <w:bookmarkStart w:id="113" w:name="_Toc21617023"/>
      <w:bookmarkStart w:id="114" w:name="_Toc26972858"/>
      <w:r>
        <w:t>Todas as transferências dos Dados do Cliente, dos Dados dos Serviços Profissionais e dos Dados Pessoais para fora da União Europeia, Espaço Económico Europeu, Reino Unido e Suíça para prestar os Produtos e Serviços estão sujeitas aos termos das Cláusulas Contratuais-Tipo de 2021 implementadas pela Microsoft. Além disso, as transferências a partir do Reino Unido estão sujeitas aos termos da IDTA implementada pela Microsoft. Para efeitos da presente DPA, “IDTA” designa a adenda de transferência de dados internacional às cláusulas contratuais-tipo da Comissão Europeia para as transferências de dados internacionais emitidas pelo Gabinete do Comissário da Informação da Reino Unido ao abrigo do S119A(1) da lei Data Protection Act de 2018 do Reino Unido. A Microsoft cumprirá os requisitos da lei de proteção de dados do Espaço Económico Europeu, do Reino Unido e da Suíça no que diz respeito à recolha, utilização, transferência, retenção e outro tratamento dos Dados Pessoais no Espaço Económico Europeu, no Reino Unido e na Suíça. Todas as transferências de Dados Pessoais para um país terceiro ou uma organização internacional estarão sujeitas às salvaguardas adequadas, conforme descrito no Artigo 46 do RGPD, e estas transferências e salvaguardas serão documentadas em conformidade com o Artigo 30(2) do RGPD.</w:t>
      </w:r>
    </w:p>
    <w:p w14:paraId="582FA7B3" w14:textId="77777777" w:rsidR="0046546A" w:rsidRPr="006366A8" w:rsidRDefault="0046546A" w:rsidP="0046546A">
      <w:pPr>
        <w:pStyle w:val="ProductList-Body"/>
        <w:spacing w:after="120"/>
        <w:ind w:left="158"/>
      </w:pPr>
      <w:r>
        <w:t>Além disso, a Microsoft conta com certificação dos Quadros Regulamentares de Privacidade de Dados da UE-EUA e da Suíça-EUA., dos Quadros Regulamentares de Privacidade de Dados da Extensão do Reino Unido para a UE-E.U.A. e os compromissos que acarretam. A Microsoft aceita notificar o Cliente se determinar que já não consegue cumprir as suas obrigações de prestar o mesmo nível de proteção exigido pelos princípios dos Quadros Regulamentares de Privacidade de Dados.</w:t>
      </w:r>
    </w:p>
    <w:p w14:paraId="22A072D7" w14:textId="77777777" w:rsidR="00E72635" w:rsidRPr="006366A8" w:rsidRDefault="00E72635" w:rsidP="00E72635">
      <w:pPr>
        <w:pStyle w:val="ProductList-Body"/>
        <w:keepNext/>
        <w:spacing w:after="120"/>
        <w:ind w:left="187"/>
        <w:outlineLvl w:val="2"/>
      </w:pPr>
      <w:r>
        <w:rPr>
          <w:b/>
          <w:color w:val="0072C6"/>
        </w:rPr>
        <w:t>Localização dos Dados do Cliente</w:t>
      </w:r>
      <w:bookmarkEnd w:id="108"/>
    </w:p>
    <w:bookmarkEnd w:id="109"/>
    <w:p w14:paraId="7BD4AD1C" w14:textId="77777777" w:rsidR="0010051A" w:rsidRPr="00752A4A" w:rsidRDefault="0010051A" w:rsidP="0010051A">
      <w:pPr>
        <w:tabs>
          <w:tab w:val="left" w:pos="360"/>
        </w:tabs>
        <w:spacing w:after="120" w:line="240" w:lineRule="auto"/>
        <w:ind w:left="180"/>
        <w:rPr>
          <w:rFonts w:ascii="Calibri" w:eastAsia="Calibri" w:hAnsi="Calibri" w:cs="Arial"/>
          <w:sz w:val="18"/>
        </w:rPr>
      </w:pPr>
      <w:r>
        <w:rPr>
          <w:rFonts w:ascii="Calibri" w:eastAsia="Calibri" w:hAnsi="Calibri" w:cs="Arial"/>
          <w:sz w:val="18"/>
        </w:rPr>
        <w:t>Para os Serviços Online Principais, a Microsoft armazenará os Dados do Cliente inativos em determinadas áreas geográficas principais (cada uma, uma Região Geográfica), conforme estabelecido nos Termos de Produto.</w:t>
      </w:r>
    </w:p>
    <w:p w14:paraId="2902156B" w14:textId="77777777" w:rsidR="0010051A" w:rsidRPr="00752A4A" w:rsidRDefault="0010051A" w:rsidP="0010051A">
      <w:pPr>
        <w:tabs>
          <w:tab w:val="left" w:pos="360"/>
        </w:tabs>
        <w:spacing w:after="120" w:line="240" w:lineRule="auto"/>
        <w:ind w:left="180"/>
        <w:rPr>
          <w:rFonts w:ascii="Calibri" w:eastAsia="Calibri" w:hAnsi="Calibri" w:cs="Arial"/>
          <w:sz w:val="18"/>
        </w:rPr>
      </w:pPr>
      <w:r>
        <w:rPr>
          <w:rFonts w:ascii="Calibri" w:eastAsia="Calibri" w:hAnsi="Calibri" w:cs="Arial"/>
          <w:sz w:val="18"/>
        </w:rPr>
        <w:t>Para os Serviços Online do EU Data Boundary, a Microsoft irá armazenar e tratar os Dados do Cliente e os Dados Pessoais na União Europeia, conforme estabelecido nos Termos de Produto.</w:t>
      </w:r>
    </w:p>
    <w:p w14:paraId="4FFC624B" w14:textId="77777777" w:rsidR="0010051A" w:rsidRPr="00752A4A" w:rsidRDefault="0010051A" w:rsidP="0010051A">
      <w:pPr>
        <w:tabs>
          <w:tab w:val="left" w:pos="360"/>
        </w:tabs>
        <w:spacing w:after="120" w:line="240" w:lineRule="auto"/>
        <w:ind w:left="180"/>
        <w:rPr>
          <w:rFonts w:ascii="Calibri" w:eastAsia="Calibri" w:hAnsi="Calibri" w:cs="Arial"/>
          <w:sz w:val="18"/>
        </w:rPr>
      </w:pPr>
      <w:r>
        <w:rPr>
          <w:rFonts w:ascii="Calibri" w:eastAsia="Calibri" w:hAnsi="Calibri" w:cs="Arial"/>
          <w:sz w:val="18"/>
        </w:rPr>
        <w:t>A Microsoft não controla nem limita as regiões a partir das quais o Cliente ou os utilizadores finais do Cliente possam aceder aos Dados do Cliente ou mover os Dados do Cliente.</w:t>
      </w:r>
    </w:p>
    <w:p w14:paraId="60CFC808" w14:textId="77777777" w:rsidR="00C85435" w:rsidRPr="00FC77AC" w:rsidRDefault="00C85435" w:rsidP="002A4A50">
      <w:pPr>
        <w:pStyle w:val="ProductList-SubSubSectionHeading"/>
        <w:keepNext/>
        <w:spacing w:after="120"/>
        <w:outlineLvl w:val="1"/>
      </w:pPr>
      <w:bookmarkStart w:id="115" w:name="_Toc155367320"/>
      <w:r>
        <w:t>Retenção e Eliminação de Dados</w:t>
      </w:r>
      <w:bookmarkEnd w:id="110"/>
      <w:bookmarkEnd w:id="111"/>
      <w:bookmarkEnd w:id="112"/>
      <w:bookmarkEnd w:id="113"/>
      <w:bookmarkEnd w:id="114"/>
      <w:bookmarkEnd w:id="115"/>
    </w:p>
    <w:p w14:paraId="1E39C7A1" w14:textId="1B6FE9AF" w:rsidR="00C85435" w:rsidRPr="00FC77AC" w:rsidRDefault="00C85435" w:rsidP="00741E10">
      <w:pPr>
        <w:pStyle w:val="ProductList-Body"/>
        <w:spacing w:after="120"/>
      </w:pPr>
      <w:r>
        <w:t>Durante o período de subscrição do Cliente ou o compromisso dos Serviços Profissionais aplicáveis, o Cliente terá sempre a capacidade de acesso, extração e eliminação dos Dados do Cliente armazenados em cada Serviço Online e os Dados dos Serviços Profissionais.</w:t>
      </w:r>
    </w:p>
    <w:p w14:paraId="4E65B649" w14:textId="12912817" w:rsidR="00C85435" w:rsidRPr="00FC77AC" w:rsidRDefault="00C85435" w:rsidP="00741E10">
      <w:pPr>
        <w:pStyle w:val="ProductList-Body"/>
        <w:spacing w:after="120"/>
      </w:pPr>
      <w:r>
        <w:t>Exceto no que diz respeito às versões de avaliação gratuitas e aos serviços do LinkedIn, a Microsoft irá conservar os Dados do Cliente que permanecem armazenados nos Serviços Online numa conta de funcionalidade limitada durante 90 dias após a expiração ou a cessação da subscrição do Cliente para que este possa extrair os dados. Uma vez terminado o período de retenção de 90 dias, a Microsoft desativará a conta do</w:t>
      </w:r>
      <w:r w:rsidR="0033798B">
        <w:t> </w:t>
      </w:r>
      <w:r>
        <w:t>Cliente e procederá à eliminação dos Dados do Cliente e dos Dados Pessoais armazenados nos Serviços Online num prazo adicional de 90 dias, salvo se autorizado ao abrigo desta DPA para manter estes dados.</w:t>
      </w:r>
    </w:p>
    <w:p w14:paraId="63ED44D1" w14:textId="13A68572" w:rsidR="00FC65D5" w:rsidRPr="00FC77AC" w:rsidRDefault="001D451C" w:rsidP="00741E10">
      <w:pPr>
        <w:pStyle w:val="ProductList-Body"/>
        <w:spacing w:after="120"/>
      </w:pPr>
      <w:r>
        <w:t>Para os Dados Pessoais relacionados com o Software e para os Dados dos Serviços Profissionais, a Microsoft eliminará todas as cópias depois de alcançados os fins comerciais para os quais os dados foram recolhidos ou transferidos, ou mais cedo mediante pedido do Cliente, salvo autorização ao abrigo desta DPA para manter esses dados.</w:t>
      </w:r>
    </w:p>
    <w:p w14:paraId="6ADDB89E" w14:textId="4F03EB96" w:rsidR="00C85435" w:rsidRPr="00FC77AC" w:rsidRDefault="00C85435" w:rsidP="00741E10">
      <w:pPr>
        <w:pStyle w:val="ProductList-Body"/>
        <w:spacing w:after="120"/>
      </w:pPr>
      <w:r>
        <w:t>O Serviço Online poderá não suportar a retenção ou extração de software fornecido pelo Cliente. A Microsoft não é responsável pela eliminação dos Dados do Cliente, dos Dados dos Serviços Profissionais ou dos Dados Pessoais conforme descrito nesta secção.</w:t>
      </w:r>
    </w:p>
    <w:p w14:paraId="45F905F9" w14:textId="77777777" w:rsidR="00C85435" w:rsidRPr="00FC77AC" w:rsidRDefault="00C85435" w:rsidP="00C35BD5">
      <w:pPr>
        <w:pStyle w:val="ProductList-SubSubSectionHeading"/>
        <w:keepNext/>
        <w:spacing w:after="120"/>
        <w:outlineLvl w:val="1"/>
      </w:pPr>
      <w:bookmarkStart w:id="116" w:name="_Toc507768557"/>
      <w:bookmarkStart w:id="117" w:name="_Toc8395017"/>
      <w:bookmarkStart w:id="118" w:name="_Toc6563806"/>
      <w:bookmarkStart w:id="119" w:name="_Toc21617024"/>
      <w:bookmarkStart w:id="120" w:name="_Toc26972859"/>
      <w:bookmarkStart w:id="121" w:name="_Toc155367321"/>
      <w:r>
        <w:t>Compromisso de Confidencialidade do Contratante</w:t>
      </w:r>
      <w:bookmarkEnd w:id="116"/>
      <w:bookmarkEnd w:id="117"/>
      <w:bookmarkEnd w:id="118"/>
      <w:bookmarkEnd w:id="119"/>
      <w:bookmarkEnd w:id="120"/>
      <w:bookmarkEnd w:id="121"/>
    </w:p>
    <w:p w14:paraId="7D66EA6F" w14:textId="5F302E4D" w:rsidR="00C85435" w:rsidRPr="00FC77AC" w:rsidRDefault="00C85435" w:rsidP="00DD6D76">
      <w:pPr>
        <w:pStyle w:val="ProductList-Body"/>
        <w:spacing w:after="120"/>
      </w:pPr>
      <w:r>
        <w:t>A Microsoft assegura que o seu pessoal envolvido no tratamento dos Dados do Cliente, dos Dados dos Serviços Profissionais e dos Dados Pessoais (i) irá tratar estes dados apenas mediante instruções do Cliente ou conforme descrito nesta DPA, e (ii) será obrigada a manter a confidencialidade e</w:t>
      </w:r>
      <w:r w:rsidR="00167E79">
        <w:t> </w:t>
      </w:r>
      <w:r>
        <w:t>a segurança destes dados, mesmo depois de cessado o compromisso.</w:t>
      </w:r>
      <w:r>
        <w:rPr>
          <w:rFonts w:cstheme="minorHAnsi"/>
        </w:rPr>
        <w:t xml:space="preserve"> A Microsoft </w:t>
      </w:r>
      <w:r>
        <w:rPr>
          <w:rFonts w:cstheme="minorHAnsi"/>
          <w:color w:val="000000"/>
        </w:rPr>
        <w:t>deverá assegurar formação e sensibilização periódicas e</w:t>
      </w:r>
      <w:r w:rsidR="00167E79">
        <w:rPr>
          <w:rFonts w:cstheme="minorHAnsi"/>
          <w:color w:val="000000"/>
        </w:rPr>
        <w:t> </w:t>
      </w:r>
      <w:r>
        <w:rPr>
          <w:rFonts w:cstheme="minorHAnsi"/>
          <w:color w:val="000000"/>
        </w:rPr>
        <w:t xml:space="preserve">obrigatórias sobre segurança e privacidade dos dados aos seus empregados com acesso aos Dados do Cliente, aos Dados dos Serviços Profissionais e aos Dados Pessoais </w:t>
      </w:r>
      <w:r>
        <w:rPr>
          <w:rFonts w:cstheme="minorHAnsi"/>
        </w:rPr>
        <w:t>em conformidade com os Requisitos de Proteção de Dados e as normas da indústria aplicáveis.</w:t>
      </w:r>
    </w:p>
    <w:p w14:paraId="6107E638" w14:textId="77777777" w:rsidR="00C85435" w:rsidRPr="00FC77AC" w:rsidRDefault="00C85435" w:rsidP="00C35BD5">
      <w:pPr>
        <w:pStyle w:val="ProductList-SubSubSectionHeading"/>
        <w:keepNext/>
        <w:spacing w:after="120"/>
        <w:outlineLvl w:val="1"/>
      </w:pPr>
      <w:bookmarkStart w:id="122" w:name="_Toc507768558"/>
      <w:bookmarkStart w:id="123" w:name="_Toc8395018"/>
      <w:bookmarkStart w:id="124" w:name="_Toc6563807"/>
      <w:bookmarkStart w:id="125" w:name="_Toc21617025"/>
      <w:bookmarkStart w:id="126" w:name="_Toc26972860"/>
      <w:bookmarkStart w:id="127" w:name="_Toc155367322"/>
      <w:r>
        <w:t>Notificação e Controlos à utilização por parte dos Subcontratantes</w:t>
      </w:r>
      <w:bookmarkEnd w:id="122"/>
      <w:bookmarkEnd w:id="123"/>
      <w:bookmarkEnd w:id="124"/>
      <w:bookmarkEnd w:id="125"/>
      <w:bookmarkEnd w:id="126"/>
      <w:bookmarkEnd w:id="127"/>
    </w:p>
    <w:p w14:paraId="750C4F12" w14:textId="4F22EAFC" w:rsidR="00DD6D76" w:rsidRPr="00FC77AC" w:rsidRDefault="00DD6D76" w:rsidP="00DD6D76">
      <w:pPr>
        <w:pStyle w:val="ProductList-Body"/>
        <w:spacing w:after="120"/>
      </w:pPr>
      <w:r>
        <w:t>A Microsoft pode contratar Subcontratantes para prestar determinados serviços limitados ou auxiliares em seu nome. O Cliente dá o seu consentimento a este compromisso e às Afiliadas da Microsoft como Subcontratantes. As autorizações acima constituirão o consentimento prévio</w:t>
      </w:r>
      <w:r w:rsidR="00277C78">
        <w:t> </w:t>
      </w:r>
      <w:r>
        <w:t xml:space="preserve">por escrito por parte do Cliente para a subcontratação por parte da Microsoft do tratamento dos Dados do Cliente, dos Dados dos Serviços Profissionais e dos Dados Pessoais, caso este consentimento seja exigido ao abrigo das cláusulas contratuais-tipo ou dos Termos do RGPD. </w:t>
      </w:r>
    </w:p>
    <w:p w14:paraId="74425EEC" w14:textId="4BE009C1" w:rsidR="00DD6D76" w:rsidRPr="00FC77AC" w:rsidRDefault="00DD6D76" w:rsidP="00DD6D76">
      <w:pPr>
        <w:pStyle w:val="ProductList-Body"/>
        <w:spacing w:after="120"/>
      </w:pPr>
      <w:r>
        <w:t>A Microsoft é responsável pela conformidade dos seus Subcontratantes com as obrigações da Microsoft presentes nesta DPA. A Microsoft disponibiliza informações sobre os Subcontratantes num Web site da Microsoft. Quando contratar qualquer Subcontratante, a Microsoft irá assegurar, mediante um contrato por escrito, que o Subcontratante pode aceder aos Dados do Cliente, aos Dados dos Serviços Profissionais ou aos</w:t>
      </w:r>
      <w:r w:rsidR="0043744C">
        <w:t> </w:t>
      </w:r>
      <w:r>
        <w:t>Dados Pessoais e utilizá-los apenas para fornecer os serviços instruídos pela Microsoft, e que estão proibidos de utilizar os Dados do Cliente, os</w:t>
      </w:r>
      <w:r w:rsidR="0043744C">
        <w:t> </w:t>
      </w:r>
      <w:r>
        <w:t>Dados dos Serviços Profissionais ou os Dados Pessoais para qualquer outra finalidade. A Microsoft assegurará que os Subcontratantes estão vinculados por contratos escritos que exigem que proporcionem, pelo menos, o nível de proteção de dados exigido pela Microsoft nos DPA, incluindo as limitações à divulgação dos Dados Tratados. A Microsoft concorda em supervisionar os Subcontratantes para assegurar que estas obrigações contratuais são cumpridas.</w:t>
      </w:r>
    </w:p>
    <w:p w14:paraId="6A08B1D3" w14:textId="6D444472" w:rsidR="00444FB7" w:rsidRPr="00FC77AC" w:rsidRDefault="002E2256" w:rsidP="00DD6D76">
      <w:pPr>
        <w:pStyle w:val="ProductList-Body"/>
        <w:spacing w:after="120"/>
      </w:pPr>
      <w:r>
        <w:t>A Microsoft pode, periodicamente, contratar novos Subcontratantes. A Microsoft notificará o Cliente e, conforme aplicável, atualizará o Web site</w:t>
      </w:r>
      <w:r w:rsidR="005432C4">
        <w:t> </w:t>
      </w:r>
      <w:r>
        <w:t>e</w:t>
      </w:r>
      <w:r w:rsidR="005432C4">
        <w:t> </w:t>
      </w:r>
      <w:r>
        <w:t>disponibilizará ao Cliente um mecanismo para obter uma notificação dessa atualização sobre qualquer novo Subcontratante pelo menos 6</w:t>
      </w:r>
      <w:r w:rsidR="005432C4">
        <w:t> </w:t>
      </w:r>
      <w:r>
        <w:t>meses antes de disponibilizar a esse Subcontratante acesso aos Dados do Cliente. Além disso, a Microsoft notificará o Cliente e, conforme aplicável, atualizará o Web site e disponibilizará ao Cliente de um mecanismo para obter uma notificação dessa atualização) sobre qualquer novo</w:t>
      </w:r>
      <w:r w:rsidR="005432C4">
        <w:t> </w:t>
      </w:r>
      <w:r>
        <w:t>Subcontratante pelo menos 30 dias antes de disponibilizar a esse Subcontratante acesso aos Dados dos Serviços Profissionais ou aos Dados Pessoais além dos que estão contidos nos Dados do Cliente. Se a Microsoft contratar um novo Subcontratante para um novo Produto ou Serviço Profissional que faça o tratamento dos Dados do Cliente, dos Dados dos Serviços Profissionais ou dos Dados Pessoais, a Microsoft notificará o</w:t>
      </w:r>
      <w:r w:rsidR="005432C4">
        <w:t> </w:t>
      </w:r>
      <w:r>
        <w:t>Cliente antes da disponibilização desse Produto ou Serviço Profissional.</w:t>
      </w:r>
    </w:p>
    <w:p w14:paraId="1DA7F6BB" w14:textId="68E36685" w:rsidR="00C97102" w:rsidRPr="00FC77AC" w:rsidRDefault="00C85435" w:rsidP="007829B6">
      <w:pPr>
        <w:pStyle w:val="ProductList-Body"/>
        <w:spacing w:after="120"/>
      </w:pPr>
      <w:r>
        <w:t>Se o Cliente não aprovar um novo Subcontratante para um Serviço Online ou Serviços Profissionais, poderá cessar qualquer subscrição do Serviço Online afetado ou as Declarações de Serviços aplicáveis para o Serviço Profissional aplicável, respetivamente, sem uma penalização ou taxa por cessação, mediante notificação por escrito da cessação antes do fim do período da notificação relevante. Se o Cliente não aprovar um novo Subcontratante para o Software, e não conseguir evitar razoavelmente a utilização do Subcontratante ao restringir a Microsoft de tratar os dados conforme estabelecido na documentação ou nesta DPA, o Cliente poderá cessar qualquer licença para o produto de software afetado sem qualquer penalização mediante notificação por escrito da cessação antes do fim do período da notificação relevante. O Cliente também pode incluir uma explicação dos motivos da não aprovação, juntamente com a notificação de cessação, para permitir que a Microsoft reavalie qualquer um destes novos Subcontratantes baseada nas preocupações aplicáveis. Se o Produto afetado fizer parte de um conjunto de aplicações (ou uma aquisição única semelhante de serviços), qualquer cessação aplicar-se-á a todo o conjunto de aplicações. Após a cessação, a Microsoft removerá as</w:t>
      </w:r>
      <w:r w:rsidR="00A8183A">
        <w:t> </w:t>
      </w:r>
      <w:r>
        <w:t>obrigações de pagamento para quaisquer subscrições ou outro trabalho não pago aplicável pelos Produtos ou Serviços cessados das faturas subsequentes do Cliente ou do respetivo revendedor.</w:t>
      </w:r>
    </w:p>
    <w:p w14:paraId="01E4B1F7" w14:textId="205CCCFF" w:rsidR="00C85435" w:rsidRPr="00FC77AC" w:rsidRDefault="00C85435" w:rsidP="002A4A50">
      <w:pPr>
        <w:pStyle w:val="ProductList-SubSubSectionHeading"/>
        <w:keepNext/>
        <w:spacing w:after="120"/>
        <w:outlineLvl w:val="1"/>
      </w:pPr>
      <w:bookmarkStart w:id="128" w:name="_Toc507768559"/>
      <w:bookmarkStart w:id="129" w:name="_Toc8395019"/>
      <w:bookmarkStart w:id="130" w:name="_Toc6563808"/>
      <w:bookmarkStart w:id="131" w:name="_Toc21617026"/>
      <w:bookmarkStart w:id="132" w:name="_Toc26972861"/>
      <w:bookmarkStart w:id="133" w:name="_Toc155367323"/>
      <w:bookmarkStart w:id="134" w:name="_Toc489605586"/>
      <w:r>
        <w:t>Instituições de Ensino</w:t>
      </w:r>
      <w:bookmarkEnd w:id="128"/>
      <w:bookmarkEnd w:id="129"/>
      <w:bookmarkEnd w:id="130"/>
      <w:bookmarkEnd w:id="131"/>
      <w:bookmarkEnd w:id="132"/>
      <w:bookmarkEnd w:id="133"/>
    </w:p>
    <w:p w14:paraId="3D8C03D5" w14:textId="5B9D2AA6" w:rsidR="00C85435" w:rsidRPr="00FC77AC" w:rsidRDefault="00C85435" w:rsidP="007829B6">
      <w:pPr>
        <w:pStyle w:val="ProductList-Body"/>
        <w:spacing w:after="120"/>
      </w:pPr>
      <w:r>
        <w:t>Se o Cliente for uma agência ou instituição de ensino à qual as normas da Lei dos Direitos Educacionais e Privacidade da Família dos E.U.A. (</w:t>
      </w:r>
      <w:r w:rsidR="002E253D">
        <w:t>“</w:t>
      </w:r>
      <w:r>
        <w:t xml:space="preserve">FERPA”), 20 U.S.C. § 1232g, se aplicam, a Microsoft reconhece que, para fins dos presentes DPA, a Microsoft será designada como um </w:t>
      </w:r>
      <w:r w:rsidR="002E253D">
        <w:t>“</w:t>
      </w:r>
      <w:r>
        <w:t>funcionário do ensino</w:t>
      </w:r>
      <w:r w:rsidR="002E253D">
        <w:t>”</w:t>
      </w:r>
      <w:r>
        <w:t xml:space="preserve"> com </w:t>
      </w:r>
      <w:r w:rsidR="002E253D">
        <w:t>“</w:t>
      </w:r>
      <w:r>
        <w:t>interesses educacionais legítimos</w:t>
      </w:r>
      <w:r w:rsidR="002E253D">
        <w:t>”</w:t>
      </w:r>
      <w:r>
        <w:t xml:space="preserve"> nos Dados do Cliente e nos Dados dos Serviços Profissionais, uma vez que esses termos foram definidos ao abrigo da lei FERPA e respetivas normas de implementação e a Microsoft concorda em cumprir as limitações e os requisitos impostos por 34 CFR 99.33(a) quanto aos funcionários do ensino.</w:t>
      </w:r>
    </w:p>
    <w:p w14:paraId="3F7BD793" w14:textId="4D991523" w:rsidR="00C85435" w:rsidRPr="00FC77AC" w:rsidRDefault="00C85435" w:rsidP="007829B6">
      <w:pPr>
        <w:pStyle w:val="ProductList-Body"/>
        <w:spacing w:after="120"/>
      </w:pPr>
      <w:r>
        <w:t>O Cliente compreende que a Microsoft poderá não ter informações de contacto ou ter informações de contacto limitadas para os estudantes e</w:t>
      </w:r>
      <w:r w:rsidR="00A52FC1">
        <w:t> </w:t>
      </w:r>
      <w:r>
        <w:t>encarregados de educação dos estudantes do Cliente. Consequentemente, o Cliente será responsável pela obtenção de qualquer consentimento parental quanto à utilização por parte do utilizador final dos Produtos e Serviços ao abrigo do que possa ser exigido pela lei aplicável e transmissão de notificações em nome da Microsoft aos estudantes (ou, relativamente a um estudante com menos de 18 anos e que não esteja numa instituição universitária, ao encarregado de educação do estudante) sobre qualquer ordem judicial ou intimação legalmente emitida a requerer a divulgação de Dados do Cliente e dos Dados dos Serviços Profissionais na posse da Microsoft ao abrigo do que possa ser exigido pela lei aplicável.</w:t>
      </w:r>
    </w:p>
    <w:p w14:paraId="53D69FEB" w14:textId="77777777" w:rsidR="00C85435" w:rsidRPr="00FC77AC" w:rsidRDefault="00C85435" w:rsidP="002A4A50">
      <w:pPr>
        <w:pStyle w:val="ProductList-SubSubSectionHeading"/>
        <w:keepNext/>
        <w:spacing w:after="120"/>
        <w:outlineLvl w:val="1"/>
      </w:pPr>
      <w:bookmarkStart w:id="135" w:name="_Toc16510372"/>
      <w:bookmarkStart w:id="136" w:name="_Toc21617027"/>
      <w:bookmarkStart w:id="137" w:name="_Toc155367324"/>
      <w:bookmarkStart w:id="138" w:name="CJISCustomerAgreement"/>
      <w:r>
        <w:t>Contrato de Cliente do CJIS</w:t>
      </w:r>
      <w:bookmarkEnd w:id="135"/>
      <w:bookmarkEnd w:id="136"/>
      <w:bookmarkEnd w:id="137"/>
    </w:p>
    <w:p w14:paraId="14DE7A04" w14:textId="77777777" w:rsidR="00813D6F" w:rsidRPr="002933E0" w:rsidRDefault="00813D6F" w:rsidP="00813D6F">
      <w:pPr>
        <w:tabs>
          <w:tab w:val="left" w:pos="158"/>
        </w:tabs>
        <w:spacing w:after="120" w:line="240" w:lineRule="auto"/>
        <w:rPr>
          <w:rFonts w:ascii="Calibri" w:eastAsia="Calibri" w:hAnsi="Calibri" w:cs="Arial"/>
          <w:spacing w:val="-2"/>
          <w:sz w:val="18"/>
        </w:rPr>
      </w:pPr>
      <w:bookmarkStart w:id="139" w:name="_Toc8395020"/>
      <w:bookmarkStart w:id="140" w:name="_Toc6563809"/>
      <w:bookmarkStart w:id="141" w:name="_Toc21617028"/>
      <w:bookmarkStart w:id="142" w:name="_Toc26972862"/>
      <w:bookmarkStart w:id="143" w:name="_Toc123049606"/>
      <w:bookmarkStart w:id="144" w:name="HIPPA"/>
      <w:bookmarkStart w:id="145" w:name="_Toc26972863"/>
      <w:bookmarkStart w:id="146" w:name="_Hlk24722007"/>
      <w:bookmarkStart w:id="147" w:name="_Toc8395021"/>
      <w:bookmarkStart w:id="148" w:name="_Toc6563810"/>
      <w:bookmarkStart w:id="149" w:name="_Toc21617029"/>
      <w:bookmarkEnd w:id="134"/>
      <w:bookmarkEnd w:id="138"/>
      <w:r w:rsidRPr="002933E0">
        <w:rPr>
          <w:rFonts w:ascii="Calibri" w:eastAsia="Calibri" w:hAnsi="Calibri" w:cs="Arial"/>
          <w:spacing w:val="-2"/>
          <w:sz w:val="18"/>
        </w:rPr>
        <w:t>A Microsoft presta determinados serviços de nuvem para a administração pública (“Serviços Abrangidos”) em conformidade com a Política de Segurança (“Política CJIS”) dos Criminal Justice Information Services (“CJIS”) do FBI. A Política CJIS regula a utilização e a transmissão de informações de</w:t>
      </w:r>
      <w:r>
        <w:rPr>
          <w:rFonts w:ascii="Calibri" w:eastAsia="Calibri" w:hAnsi="Calibri" w:cs="Arial"/>
          <w:spacing w:val="-2"/>
          <w:sz w:val="18"/>
        </w:rPr>
        <w:t> </w:t>
      </w:r>
      <w:r w:rsidRPr="002933E0">
        <w:rPr>
          <w:rFonts w:ascii="Calibri" w:eastAsia="Calibri" w:hAnsi="Calibri" w:cs="Arial"/>
          <w:spacing w:val="-2"/>
          <w:sz w:val="18"/>
        </w:rPr>
        <w:t>justiça criminal. Todos os Serviços Abrangidos pelo Microsoft CJIS serão regulados pelos termos e condições presentes no Contrato de Gestão CJIS.</w:t>
      </w:r>
    </w:p>
    <w:p w14:paraId="208BCE1D" w14:textId="77777777" w:rsidR="006C5988" w:rsidRPr="006366A8" w:rsidRDefault="006C5988" w:rsidP="006C5988">
      <w:pPr>
        <w:pStyle w:val="ProductList-SubSubSectionHeading"/>
        <w:keepNext/>
        <w:spacing w:after="120"/>
        <w:outlineLvl w:val="1"/>
      </w:pPr>
      <w:bookmarkStart w:id="150" w:name="_Toc155367325"/>
      <w:r>
        <w:t>Associado de Negócio HIPAA</w:t>
      </w:r>
      <w:bookmarkEnd w:id="139"/>
      <w:bookmarkEnd w:id="140"/>
      <w:bookmarkEnd w:id="141"/>
      <w:bookmarkEnd w:id="142"/>
      <w:bookmarkEnd w:id="143"/>
      <w:bookmarkEnd w:id="150"/>
    </w:p>
    <w:bookmarkEnd w:id="144"/>
    <w:p w14:paraId="2E6EF57E" w14:textId="77777777" w:rsidR="006C5988" w:rsidRPr="006366A8" w:rsidRDefault="006C5988" w:rsidP="006C5988">
      <w:pPr>
        <w:pStyle w:val="ProductList-Body"/>
        <w:spacing w:after="120"/>
      </w:pPr>
      <w:r>
        <w:t xml:space="preserve">Se o Cliente for uma “entidade abrangida” ou um “associado de negócio” e incluir “informações de funcionamento protegidas” nos Dados do Cliente ou nos Dados dos Serviços Profissionais, uma vez que esses termos são definidos na lei Health Insurance Portability and Accountability Act de 1996, em conformidade com as emendas, e os regulamentos promulgados no âmbito das mesmas (coletivamente, “HIPAA”), a execução do contrato do Cliente inclui a execução do Contrato de Associado de Negócio HIPAA (“BAA”). O texto integral do BAA identifica os Serviços Online ou os Serviços Profissionais aos quais é aplicável e está disponível em </w:t>
      </w:r>
      <w:hyperlink r:id="rId25" w:history="1">
        <w:r>
          <w:rPr>
            <w:rStyle w:val="Hyperlink"/>
          </w:rPr>
          <w:t>http://aka.ms/BAA</w:t>
        </w:r>
      </w:hyperlink>
      <w:r>
        <w:t>. O Cliente pode optar ativamente por não participar no BAA ao enviar as seguintes informações para a Microsoft numa notificação por escrito (ao abrigo dos termos do contrato do Cliente):</w:t>
      </w:r>
    </w:p>
    <w:p w14:paraId="71CCBD22" w14:textId="77777777" w:rsidR="006C5988" w:rsidRPr="006366A8" w:rsidRDefault="006C5988" w:rsidP="006C5988">
      <w:pPr>
        <w:pStyle w:val="ProductList-Body"/>
        <w:numPr>
          <w:ilvl w:val="0"/>
          <w:numId w:val="4"/>
        </w:numPr>
        <w:ind w:left="720"/>
      </w:pPr>
      <w:r>
        <w:t>o nome jurídico completo do Cliente e qualquer Afiliada que opte ativamente por não participar; e</w:t>
      </w:r>
    </w:p>
    <w:p w14:paraId="5680C3CD" w14:textId="77777777" w:rsidR="006C5988" w:rsidRDefault="006C5988" w:rsidP="006C5988">
      <w:pPr>
        <w:pStyle w:val="ProductList-Body"/>
        <w:numPr>
          <w:ilvl w:val="0"/>
          <w:numId w:val="4"/>
        </w:numPr>
        <w:spacing w:after="120"/>
        <w:ind w:left="720"/>
      </w:pPr>
      <w:r>
        <w:t>se o Cliente tiver múltiplos contratos, o contrato do Cliente ao qual é aplicável a opção Optar Ativamente por Não Participar.</w:t>
      </w:r>
    </w:p>
    <w:p w14:paraId="24E47274" w14:textId="77777777" w:rsidR="006C5988" w:rsidRDefault="006C5988" w:rsidP="006C5988">
      <w:pPr>
        <w:pStyle w:val="ProductList-SubSubSectionHeading"/>
        <w:keepNext/>
        <w:spacing w:after="120"/>
        <w:outlineLvl w:val="1"/>
      </w:pPr>
      <w:bookmarkStart w:id="151" w:name="_Toc123049607"/>
      <w:bookmarkStart w:id="152" w:name="_Toc155367326"/>
      <w:r>
        <w:t>Dados de Telecomunicação</w:t>
      </w:r>
      <w:bookmarkEnd w:id="151"/>
      <w:bookmarkEnd w:id="152"/>
    </w:p>
    <w:p w14:paraId="6B07A3F4" w14:textId="77777777" w:rsidR="006C5988" w:rsidRPr="006C5988" w:rsidRDefault="006C5988" w:rsidP="006C5988">
      <w:pPr>
        <w:pStyle w:val="ProductList-Body"/>
        <w:spacing w:after="120"/>
      </w:pPr>
      <w:r>
        <w:t>Na medida em que a Microsoft trate o tráfego, o conteúdo e outros Dados Pessoais no fornecimento dos Produtos e Serviços que se qualifiquem como serviços de telecomunicação ao abrigo da lei aplicável, poderão ser aplicáveis obrigações legais específicas. A Microsoft respeitará todas as leis e normas específicas em matéria de telecomunicações aplicáveis ao fornecimento dos Produtos e Serviços, incluindo a notificação de violações de segurança, os Requisitos da Proteção de Dados e o segredo em matéria de telecomunicações.</w:t>
      </w:r>
    </w:p>
    <w:p w14:paraId="43E06D60" w14:textId="2EBF7227" w:rsidR="00C85435" w:rsidRPr="00FC77AC" w:rsidRDefault="00C85435" w:rsidP="002A4A50">
      <w:pPr>
        <w:pStyle w:val="ProductList-SubSubSectionHeading"/>
        <w:keepNext/>
        <w:spacing w:after="120"/>
        <w:outlineLvl w:val="1"/>
      </w:pPr>
      <w:bookmarkStart w:id="153" w:name="_Toc155367327"/>
      <w:r>
        <w:t>Lei de privacidade do consumidor da Califórnia (CCPA)</w:t>
      </w:r>
      <w:bookmarkEnd w:id="145"/>
      <w:bookmarkEnd w:id="153"/>
    </w:p>
    <w:p w14:paraId="54D15101" w14:textId="3E92E50E" w:rsidR="00DD6D76" w:rsidRPr="00FC77AC" w:rsidRDefault="00DD6D76" w:rsidP="00DD6D76">
      <w:pPr>
        <w:pStyle w:val="ProductList-Body"/>
        <w:spacing w:after="120"/>
      </w:pPr>
      <w:bookmarkStart w:id="154" w:name="_Toc26972864"/>
      <w:bookmarkEnd w:id="146"/>
      <w:r>
        <w:t>Se a Microsoft estiver a proceder ao tratamento de Dados Pessoais no âmbito do CCPA, assume os seguintes compromissos adicionais perante o</w:t>
      </w:r>
      <w:r w:rsidR="00197DEE">
        <w:t> </w:t>
      </w:r>
      <w:r>
        <w:t>Cliente. A Microsoft tratará os Dados do Cliente, os Dados dos Serviços Profissionais e os Dados Pessoais em nome do Cliente e não irá manter, utilizar ou divulgar esses dados para qualquer finalidade além dos fins estabelecidos nos Termos da DPA e conforme permitido ao abrigo da CCPA, incluindo ao abrigo de qualquer isenção de “venda”. Em caso algum irá a Microsoft vender estes dados. Os presentes termos do CCPA não limitam nem reduzem quaisquer compromissos de proteção de dados que a Microsoft faça perante o Cliente nos Termos da DPA, nos Termos de Produto ou noutro contrato celebrado entre a Microsoft e o Cliente.</w:t>
      </w:r>
    </w:p>
    <w:p w14:paraId="7D1D6A80" w14:textId="2ABBCC85" w:rsidR="00DD6D76" w:rsidRPr="00FC77AC" w:rsidRDefault="00DD6D76" w:rsidP="002A4A50">
      <w:pPr>
        <w:pStyle w:val="ProductList-SubSubSectionHeading"/>
        <w:keepNext/>
        <w:spacing w:after="120"/>
        <w:outlineLvl w:val="1"/>
      </w:pPr>
      <w:bookmarkStart w:id="155" w:name="_Toc42764849"/>
      <w:bookmarkStart w:id="156" w:name="_Toc155367328"/>
      <w:bookmarkStart w:id="157" w:name="_Hlk44323010"/>
      <w:r>
        <w:t>Dados Biométricos</w:t>
      </w:r>
      <w:bookmarkEnd w:id="155"/>
      <w:bookmarkEnd w:id="156"/>
    </w:p>
    <w:p w14:paraId="01A1DFD0" w14:textId="5A32053C" w:rsidR="00DD6D76" w:rsidRPr="00FC77AC" w:rsidRDefault="00DD6D76" w:rsidP="00DD6D76">
      <w:pPr>
        <w:spacing w:after="120" w:line="240" w:lineRule="auto"/>
      </w:pPr>
      <w:r>
        <w:rPr>
          <w:sz w:val="18"/>
        </w:rPr>
        <w:t xml:space="preserve">Se o Cliente utilizar Produtos e Serviços para tratar os Dados Biométricos, o Cliente é responsável por: (i) notificar os titulares dos dados, incluindo relativamente aos períodos de retenção e à destruição; (ii) obter o consentimento dos titulares dos dados; e (iii) eliminar os Dados Biométricos, conforme adequado e exigido pelos Requisitos de Proteção da Dados aplicáveis. A Microsoft tratará esses Dados Biométricos segundo as instruções documentadas do Cliente (conforme descrito na secção “Funções e Responsabilidades de Contratante e Responsável pelo Tratamento dos Dados” acima) e protegerá esses Dados Biométricos em conformidade com os termos de proteção e segurança dos dados, ao abrigo da presente DPA. Para efeitos da presente secção, os “Dados Biométricos” terão o significado definido no Artigo 4 do RGPD e, se aplicável, termos equivalentes noutros Requisitos da Proteção de Dados. </w:t>
      </w:r>
    </w:p>
    <w:p w14:paraId="0C3C5499" w14:textId="0AAF9DB1" w:rsidR="00052E8A" w:rsidRPr="00FC77AC" w:rsidRDefault="0058447F" w:rsidP="002A4A50">
      <w:pPr>
        <w:pStyle w:val="ProductList-SubSubSectionHeading"/>
        <w:keepNext/>
        <w:spacing w:after="120"/>
        <w:outlineLvl w:val="1"/>
      </w:pPr>
      <w:bookmarkStart w:id="158" w:name="_Toc155367329"/>
      <w:r>
        <w:t>Serviços Profissionais Suplementares</w:t>
      </w:r>
      <w:bookmarkEnd w:id="158"/>
    </w:p>
    <w:p w14:paraId="0EAD6ADA" w14:textId="2E3182A4" w:rsidR="00460220" w:rsidRPr="00FC77AC" w:rsidRDefault="00460220" w:rsidP="002A4A50">
      <w:pPr>
        <w:pStyle w:val="ProductList-Body"/>
        <w:spacing w:after="120"/>
      </w:pPr>
      <w:r>
        <w:t>Quando utilizado nas secções listadas abaixo, o termo definido “Serviços Profissionais” inclui os Serviços Profissionais Suplementares e o termo definido “Dados dos Serviços Profissionais” inclui os dados obtidos para os Serviços Profissionais Suplementares.</w:t>
      </w:r>
    </w:p>
    <w:p w14:paraId="5DFAE36C" w14:textId="59B52836" w:rsidR="000A39B0" w:rsidRPr="00FC77AC" w:rsidRDefault="002E58D0" w:rsidP="002A4A50">
      <w:pPr>
        <w:pStyle w:val="ProductList-Body"/>
        <w:spacing w:after="120"/>
      </w:pPr>
      <w:r>
        <w:t xml:space="preserve">Para os Serviços Profissionais Suplementares, as seguintes seções da DPA são aplicáveis da mesma forma que os Serviços Profissionais: “Introdução”, “Conformidade com as Leis”, “Natureza do Tratamento de Dados; Propriedade”, “Divulgação dos Dados Tratados”, “Tratamento de Dados Pessoais; RGPD”, o primeiro parágrafo de “Práticas e Políticas de Segurança”, “Responsabilidades do Cliente”, “Notificação de Incidentes de Segurança”, “Transferência de Dados” (incluindo os termos relativos às Cláusulas Contratuais-Tipo de 2021), o terceiro parágrafo de “Retenção e Eliminação de Dados”, “Compromisso de Confidencialidade do Contratante”, “Notificação e Controlos à utilização por parte dos Subcontratantes”, “Associado de Negócio HIPAA” (na medida aplicável no BAA), “Lei de privacidade do consumidor da Califórnia (CCPA)”, “Dados Biométricos”, “Como Contactar a Microsoft”, “Apêndice B – Titulares dos Dados e Categorias de Dados Pessoais” e “Apêndice C – Adenda Relativa às Salvaguardas Adicionais”. </w:t>
      </w:r>
    </w:p>
    <w:p w14:paraId="73BA0D8E" w14:textId="77777777" w:rsidR="00C85435" w:rsidRPr="00FC77AC" w:rsidRDefault="00C85435" w:rsidP="002A4A50">
      <w:pPr>
        <w:pStyle w:val="ProductList-SubSubSectionHeading"/>
        <w:keepNext/>
        <w:spacing w:after="120"/>
        <w:outlineLvl w:val="1"/>
      </w:pPr>
      <w:bookmarkStart w:id="159" w:name="_Toc155367330"/>
      <w:bookmarkEnd w:id="157"/>
      <w:r>
        <w:t>Como Contactar a Microsoft</w:t>
      </w:r>
      <w:bookmarkEnd w:id="147"/>
      <w:bookmarkEnd w:id="148"/>
      <w:bookmarkEnd w:id="149"/>
      <w:bookmarkEnd w:id="154"/>
      <w:bookmarkEnd w:id="159"/>
    </w:p>
    <w:p w14:paraId="43A6F074" w14:textId="6C93D845" w:rsidR="00C85435" w:rsidRPr="00FC77AC" w:rsidRDefault="00C85435" w:rsidP="007829B6">
      <w:pPr>
        <w:pStyle w:val="ProductList-Body"/>
        <w:spacing w:after="120"/>
      </w:pPr>
      <w:r>
        <w:t>Se o Cliente considerar que a Microsoft não respeitou os respetivos compromissos de privacidade ou segurança, o Cliente poderá contactar o</w:t>
      </w:r>
      <w:r w:rsidR="00C10BBB">
        <w:t> </w:t>
      </w:r>
      <w:r>
        <w:t xml:space="preserve">suporte ao cliente ou utilizar o formulário da Web sobre Privacidade da Microsoft, localizado em </w:t>
      </w:r>
      <w:hyperlink r:id="rId26" w:history="1">
        <w:r>
          <w:rPr>
            <w:rStyle w:val="Hyperlink"/>
          </w:rPr>
          <w:t>http://go.microsoft.com/?linkid=9846224</w:t>
        </w:r>
      </w:hyperlink>
      <w:r>
        <w:t>. A</w:t>
      </w:r>
      <w:r w:rsidR="00C10BBB">
        <w:t> </w:t>
      </w:r>
      <w:r>
        <w:t xml:space="preserve">morada física da Microsoft é: </w:t>
      </w:r>
    </w:p>
    <w:p w14:paraId="76637352" w14:textId="77777777" w:rsidR="00C85435" w:rsidRPr="00FC77AC" w:rsidRDefault="00C85435" w:rsidP="00741E10">
      <w:pPr>
        <w:pStyle w:val="ProductList-Body"/>
        <w:keepNext/>
        <w:ind w:left="187"/>
      </w:pPr>
      <w:r>
        <w:rPr>
          <w:b/>
        </w:rPr>
        <w:t>Privacidade do Serviço Empresarial da Microsoft</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161F36A1" w:rsidR="00C85435" w:rsidRPr="00FC77AC" w:rsidRDefault="00C85435" w:rsidP="002D3CCD">
      <w:pPr>
        <w:pStyle w:val="ProductList-Body"/>
        <w:spacing w:after="120"/>
      </w:pPr>
      <w:r>
        <w:t>A Microsoft Ireland Operations Limited é o representante da proteção de dados da Microsoft para o Espaço Económico Europeu e Suíça. O</w:t>
      </w:r>
      <w:r w:rsidR="00D22AD4">
        <w:t> </w:t>
      </w:r>
      <w:r>
        <w:t>representante da privacidade da Microsoft Ireland Operations Limited pode ser contactado através do seguinte endereço:</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Irlanda</w:t>
      </w:r>
      <w:bookmarkStart w:id="160" w:name="_Hlk495669384"/>
      <w:bookmarkStart w:id="161" w:name="_Toc431459514"/>
      <w:bookmarkStart w:id="162" w:name="DataProcessingTerms"/>
      <w:bookmarkStart w:id="163" w:name="_Toc489605587"/>
    </w:p>
    <w:bookmarkEnd w:id="160"/>
    <w:bookmarkEnd w:id="161"/>
    <w:bookmarkEnd w:id="162"/>
    <w:bookmarkEnd w:id="163"/>
    <w:p w14:paraId="62F63AB2" w14:textId="77777777" w:rsidR="0074788A" w:rsidRPr="00FC77AC" w:rsidRDefault="0074788A"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Índice</w:t>
      </w:r>
      <w:r>
        <w:fldChar w:fldCharType="end"/>
      </w:r>
      <w:r>
        <w:rPr>
          <w:sz w:val="16"/>
          <w:szCs w:val="16"/>
        </w:rPr>
        <w:t xml:space="preserve"> / </w:t>
      </w:r>
      <w:hyperlink w:anchor="GeneralTerms" w:tooltip="Termos Gerais" w:history="1">
        <w:r>
          <w:rPr>
            <w:rStyle w:val="Hyperlink"/>
            <w:sz w:val="16"/>
            <w:szCs w:val="16"/>
          </w:rPr>
          <w:t>Termos de Licenciamento Gerais</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4B72B8">
          <w:footerReference w:type="default" r:id="rId27"/>
          <w:footerReference w:type="first" r:id="rId28"/>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4" w:name="_Toc155367331"/>
      <w:r>
        <w:t>Apêndice A – Medidas de Segurança</w:t>
      </w:r>
      <w:bookmarkEnd w:id="164"/>
    </w:p>
    <w:p w14:paraId="142FF82A" w14:textId="2263C715" w:rsidR="006A13BF" w:rsidRPr="00FC77AC" w:rsidRDefault="006A13BF" w:rsidP="006A13BF">
      <w:pPr>
        <w:pStyle w:val="ProductList-Body"/>
        <w:spacing w:after="120"/>
      </w:pPr>
      <w:r>
        <w:t>A Microsoft implementou e manterá os Dados do Cliente nos Serviços Online Principais e nos Dados dos Serviços Profissionais para as seguintes medidas de segurança que, em conjunto com os compromissos de segurança nesta DPA (incluindo os Termos do RGPD), são da exclusiva responsabilidade da Microsoft relativamente à segurança desses dados.</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Domínio</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Práticas</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Organização da Segurança de Informações</w:t>
            </w:r>
          </w:p>
        </w:tc>
        <w:tc>
          <w:tcPr>
            <w:tcW w:w="8190" w:type="dxa"/>
          </w:tcPr>
          <w:p w14:paraId="407C8AD9" w14:textId="2FC41AF1" w:rsidR="006A13BF" w:rsidRPr="00FC77AC" w:rsidRDefault="006A13BF" w:rsidP="003452D9">
            <w:pPr>
              <w:pStyle w:val="ProductList-Body"/>
              <w:spacing w:after="120"/>
            </w:pPr>
            <w:r>
              <w:rPr>
                <w:b/>
                <w:sz w:val="16"/>
                <w:szCs w:val="16"/>
              </w:rPr>
              <w:t>Propriedade da Segurança</w:t>
            </w:r>
            <w:r w:rsidRPr="00793E15">
              <w:rPr>
                <w:b/>
                <w:bCs/>
                <w:sz w:val="16"/>
              </w:rPr>
              <w:t>.</w:t>
            </w:r>
            <w:r>
              <w:rPr>
                <w:sz w:val="16"/>
              </w:rPr>
              <w:t xml:space="preserve"> </w:t>
            </w:r>
            <w:r>
              <w:rPr>
                <w:sz w:val="16"/>
                <w:szCs w:val="16"/>
              </w:rPr>
              <w:t>A Microsoft designou um ou mais representantes da segurança cuja responsabilidade é</w:t>
            </w:r>
            <w:r w:rsidR="00683EFA">
              <w:rPr>
                <w:sz w:val="16"/>
                <w:szCs w:val="16"/>
              </w:rPr>
              <w:t> </w:t>
            </w:r>
            <w:r>
              <w:rPr>
                <w:sz w:val="16"/>
                <w:szCs w:val="16"/>
              </w:rPr>
              <w:t>a</w:t>
            </w:r>
            <w:r w:rsidR="00683EFA">
              <w:rPr>
                <w:sz w:val="16"/>
                <w:szCs w:val="16"/>
              </w:rPr>
              <w:t> </w:t>
            </w:r>
            <w:r>
              <w:rPr>
                <w:sz w:val="16"/>
                <w:szCs w:val="16"/>
              </w:rPr>
              <w:t>coordenação e monitorização das regras e procedimentos de segurança.</w:t>
            </w:r>
          </w:p>
          <w:p w14:paraId="04E77B5B" w14:textId="2837B313" w:rsidR="006A13BF" w:rsidRPr="00FC77AC" w:rsidRDefault="006A13BF" w:rsidP="003452D9">
            <w:pPr>
              <w:pStyle w:val="ProductList-Body"/>
              <w:spacing w:after="120"/>
            </w:pPr>
            <w:r>
              <w:rPr>
                <w:b/>
                <w:sz w:val="16"/>
                <w:szCs w:val="16"/>
              </w:rPr>
              <w:t>Funções e Responsabilidades de Segurança</w:t>
            </w:r>
            <w:r w:rsidRPr="00A078F0">
              <w:rPr>
                <w:b/>
                <w:bCs/>
                <w:sz w:val="16"/>
              </w:rPr>
              <w:t>.</w:t>
            </w:r>
            <w:r>
              <w:rPr>
                <w:sz w:val="16"/>
              </w:rPr>
              <w:t xml:space="preserve"> </w:t>
            </w:r>
            <w:r>
              <w:rPr>
                <w:sz w:val="16"/>
                <w:szCs w:val="16"/>
              </w:rPr>
              <w:t>O pessoal da Microsoft com acesso aos Dados do Cliente ou aos Dados dos Serviços Profissionais está sujeito a obrigações de confidencialidade.</w:t>
            </w:r>
          </w:p>
          <w:p w14:paraId="3F740157" w14:textId="220AE2BC" w:rsidR="006A13BF" w:rsidRPr="00FC77AC" w:rsidRDefault="006A13BF" w:rsidP="003452D9">
            <w:pPr>
              <w:pStyle w:val="ProductList-Body"/>
              <w:spacing w:after="120"/>
            </w:pPr>
            <w:r>
              <w:rPr>
                <w:b/>
                <w:sz w:val="16"/>
                <w:szCs w:val="16"/>
              </w:rPr>
              <w:t>Programa de Gestão de Riscos</w:t>
            </w:r>
            <w:r w:rsidRPr="00A078F0">
              <w:rPr>
                <w:b/>
                <w:bCs/>
                <w:sz w:val="16"/>
              </w:rPr>
              <w:t>.</w:t>
            </w:r>
            <w:r>
              <w:rPr>
                <w:sz w:val="16"/>
              </w:rPr>
              <w:t xml:space="preserve"> </w:t>
            </w:r>
            <w:r>
              <w:rPr>
                <w:sz w:val="16"/>
                <w:szCs w:val="16"/>
              </w:rPr>
              <w:t>A Microsoft executou uma avaliação de riscos antes de tratar os Dados do Cliente ou</w:t>
            </w:r>
            <w:r w:rsidR="00F90EFD">
              <w:rPr>
                <w:sz w:val="16"/>
                <w:szCs w:val="16"/>
              </w:rPr>
              <w:t> </w:t>
            </w:r>
            <w:r>
              <w:rPr>
                <w:sz w:val="16"/>
                <w:szCs w:val="16"/>
              </w:rPr>
              <w:t>de</w:t>
            </w:r>
            <w:r w:rsidR="00F90EFD">
              <w:rPr>
                <w:sz w:val="16"/>
                <w:szCs w:val="16"/>
              </w:rPr>
              <w:t> </w:t>
            </w:r>
            <w:r>
              <w:rPr>
                <w:sz w:val="16"/>
                <w:szCs w:val="16"/>
              </w:rPr>
              <w:t>lançar o serviço Serviços Online, e antes de tratar os Dados dos Serviços Profissionais ou de lançar os Serviços Profissionais.</w:t>
            </w:r>
          </w:p>
          <w:p w14:paraId="606431AF" w14:textId="77777777" w:rsidR="006A13BF" w:rsidRPr="000720BF" w:rsidRDefault="006A13BF" w:rsidP="003452D9">
            <w:pPr>
              <w:pStyle w:val="ProductList-Body"/>
              <w:spacing w:after="120"/>
              <w:rPr>
                <w:sz w:val="16"/>
                <w:szCs w:val="16"/>
              </w:rPr>
            </w:pPr>
            <w:r>
              <w:rPr>
                <w:sz w:val="16"/>
                <w:szCs w:val="16"/>
              </w:rPr>
              <w:t>A Microsoft mantém os seus documentos de segurança em conformidade com os seus requisitos de retenção mesmo depois de deixarem de estar em vigor.</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Gestão de Ativos</w:t>
            </w:r>
          </w:p>
        </w:tc>
        <w:tc>
          <w:tcPr>
            <w:tcW w:w="8190" w:type="dxa"/>
          </w:tcPr>
          <w:p w14:paraId="76B7D5E1" w14:textId="19C305DC" w:rsidR="006A13BF" w:rsidRPr="00FC77AC" w:rsidRDefault="006A13BF" w:rsidP="003452D9">
            <w:pPr>
              <w:pStyle w:val="ProductList-Body"/>
              <w:spacing w:after="120"/>
            </w:pPr>
            <w:r>
              <w:rPr>
                <w:b/>
                <w:sz w:val="16"/>
                <w:szCs w:val="16"/>
              </w:rPr>
              <w:t>Inventário de Ativos</w:t>
            </w:r>
            <w:r w:rsidRPr="00A078F0">
              <w:rPr>
                <w:b/>
                <w:bCs/>
                <w:sz w:val="16"/>
              </w:rPr>
              <w:t>.</w:t>
            </w:r>
            <w:r>
              <w:rPr>
                <w:sz w:val="16"/>
              </w:rPr>
              <w:t xml:space="preserve"> </w:t>
            </w:r>
            <w:r>
              <w:rPr>
                <w:sz w:val="16"/>
                <w:szCs w:val="16"/>
              </w:rPr>
              <w:t>A Microsoft mantém um inventário de todos os suportes de dados em que os Dados do Cliente ou</w:t>
            </w:r>
            <w:r w:rsidR="00B46857">
              <w:rPr>
                <w:sz w:val="16"/>
                <w:szCs w:val="16"/>
              </w:rPr>
              <w:t> </w:t>
            </w:r>
            <w:r>
              <w:rPr>
                <w:sz w:val="16"/>
                <w:szCs w:val="16"/>
              </w:rPr>
              <w:t>os Dados dos Serviços Profissionais estão armazenados. O acesso aos inventários desses suportes de dados está restringido ao pessoal da Microsoft que foi autorizado por escrito a ter esse acesso.</w:t>
            </w:r>
          </w:p>
          <w:p w14:paraId="05950E28" w14:textId="77777777" w:rsidR="006A13BF" w:rsidRPr="00FC77AC" w:rsidRDefault="006A13BF" w:rsidP="003452D9">
            <w:pPr>
              <w:pStyle w:val="ProductList-Body"/>
              <w:keepNext/>
              <w:spacing w:after="120"/>
            </w:pPr>
            <w:r>
              <w:rPr>
                <w:b/>
                <w:sz w:val="16"/>
                <w:szCs w:val="16"/>
              </w:rPr>
              <w:t>Tratamento de Ativos</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A Microsoft classifica os Dados do Cliente e os Dados dos Serviços Profissionais para ajudar a identificá-los e permitir que o acesso aos mesmos seja restringido adequadamente.</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A Microsoft impõe restrições à impressão dos Dados do Cliente e os Dados dos Serviços Profissionais, e conta com procedimentos para a eliminação dos materiais impressos que contêm estes dados.</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O pessoal da Microsoft terá de obter a autorização da Microsoft antes de armazenar os Dados do Cliente ou os Dados dos Serviços Profissionais em dispositivos portáteis, aceder remotamente a estes dados ou tratar estes dados fora das instalações da Microsoft.</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Segurança de Recursos Humanos</w:t>
            </w:r>
          </w:p>
        </w:tc>
        <w:tc>
          <w:tcPr>
            <w:tcW w:w="8190" w:type="dxa"/>
          </w:tcPr>
          <w:p w14:paraId="69957471" w14:textId="77777777" w:rsidR="006A13BF" w:rsidRPr="000720BF" w:rsidRDefault="006A13BF" w:rsidP="003452D9">
            <w:pPr>
              <w:pStyle w:val="ProductList-Body"/>
              <w:spacing w:after="120"/>
              <w:rPr>
                <w:sz w:val="16"/>
                <w:szCs w:val="16"/>
              </w:rPr>
            </w:pPr>
            <w:r>
              <w:rPr>
                <w:b/>
                <w:sz w:val="16"/>
                <w:szCs w:val="16"/>
              </w:rPr>
              <w:t>Formação em Segurança</w:t>
            </w:r>
            <w:r w:rsidRPr="00A078F0">
              <w:rPr>
                <w:b/>
                <w:bCs/>
                <w:sz w:val="16"/>
                <w:szCs w:val="16"/>
              </w:rPr>
              <w:t>.</w:t>
            </w:r>
            <w:r>
              <w:rPr>
                <w:sz w:val="16"/>
                <w:szCs w:val="16"/>
              </w:rPr>
              <w:t xml:space="preserve"> A Microsoft informa o seu pessoal sobre procedimentos de segurança relevantes e sobre as respetivas funções. A Microsoft também informa o seu pessoal sobre possíveis consequências decorrentes do não cumprimento das regras e procedimentos de segurança. A Microsoft só utilizará dados anónimos nas formações.</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Segurança Física e Ambiental</w:t>
            </w:r>
          </w:p>
        </w:tc>
        <w:tc>
          <w:tcPr>
            <w:tcW w:w="8190" w:type="dxa"/>
          </w:tcPr>
          <w:p w14:paraId="281C4F79" w14:textId="4E2D4E17" w:rsidR="006A13BF" w:rsidRPr="00FC77AC" w:rsidRDefault="006A13BF" w:rsidP="003452D9">
            <w:pPr>
              <w:pStyle w:val="ProductList-Body"/>
              <w:spacing w:after="120"/>
            </w:pPr>
            <w:r>
              <w:rPr>
                <w:b/>
                <w:sz w:val="16"/>
                <w:szCs w:val="16"/>
              </w:rPr>
              <w:t>Acesso Físico às Instalações</w:t>
            </w:r>
            <w:r w:rsidRPr="00A078F0">
              <w:rPr>
                <w:b/>
                <w:bCs/>
                <w:sz w:val="16"/>
              </w:rPr>
              <w:t>.</w:t>
            </w:r>
            <w:r>
              <w:rPr>
                <w:sz w:val="16"/>
              </w:rPr>
              <w:t xml:space="preserve"> </w:t>
            </w:r>
            <w:r>
              <w:rPr>
                <w:sz w:val="16"/>
                <w:szCs w:val="16"/>
              </w:rPr>
              <w:t>A Microsoft limita o acesso às instalações onde os sistemas informáticos que tratam os Dados do Cliente ou os Dados dos Serviços Profissionais se encontram aos indivíduos autorizados e identificados.</w:t>
            </w:r>
          </w:p>
          <w:p w14:paraId="6121A4AE" w14:textId="5F97BAC5" w:rsidR="006A13BF" w:rsidRPr="00FC77AC" w:rsidRDefault="006A13BF" w:rsidP="003452D9">
            <w:pPr>
              <w:pStyle w:val="ProductList-Body"/>
              <w:spacing w:after="120"/>
            </w:pPr>
            <w:r>
              <w:rPr>
                <w:b/>
                <w:sz w:val="16"/>
                <w:szCs w:val="16"/>
              </w:rPr>
              <w:t>Acesso Físico aos Componentes</w:t>
            </w:r>
            <w:r w:rsidRPr="00A078F0">
              <w:rPr>
                <w:b/>
                <w:bCs/>
                <w:sz w:val="16"/>
              </w:rPr>
              <w:t>.</w:t>
            </w:r>
            <w:r>
              <w:rPr>
                <w:sz w:val="16"/>
              </w:rPr>
              <w:t xml:space="preserve"> </w:t>
            </w:r>
            <w:r>
              <w:rPr>
                <w:sz w:val="16"/>
                <w:szCs w:val="16"/>
              </w:rPr>
              <w:t>A Microsoft mantém registos dos suportes de dados recebidos e enviados que contenham Dados do Cliente ou Dados dos Serviços Profissionais, incluindo o tipo de suportes de dados, o remetente e destinatários autorizados, a data e hora, o número de suportes de dados e os tipos destes dados que contêm.</w:t>
            </w:r>
          </w:p>
          <w:p w14:paraId="62B78B3D" w14:textId="77777777" w:rsidR="006A13BF" w:rsidRPr="00FC77AC" w:rsidRDefault="006A13BF" w:rsidP="003452D9">
            <w:pPr>
              <w:pStyle w:val="ProductList-Body"/>
              <w:spacing w:after="120"/>
            </w:pPr>
            <w:r>
              <w:rPr>
                <w:b/>
                <w:sz w:val="16"/>
                <w:szCs w:val="16"/>
              </w:rPr>
              <w:t>Proteção contra Interrupções</w:t>
            </w:r>
            <w:r w:rsidRPr="00A078F0">
              <w:rPr>
                <w:b/>
                <w:bCs/>
                <w:sz w:val="16"/>
              </w:rPr>
              <w:t>.</w:t>
            </w:r>
            <w:r>
              <w:rPr>
                <w:sz w:val="16"/>
              </w:rPr>
              <w:t xml:space="preserve"> </w:t>
            </w:r>
            <w:r>
              <w:rPr>
                <w:sz w:val="16"/>
                <w:szCs w:val="16"/>
              </w:rPr>
              <w:t>A Microsoft utiliza vários sistemas padrão do setor para se proteger contra a perda de dados devido a falhas na fonte de alimentação ou interferências na linha.</w:t>
            </w:r>
          </w:p>
          <w:p w14:paraId="36658FCF" w14:textId="5AE4FA2C" w:rsidR="006A13BF" w:rsidRPr="000720BF" w:rsidRDefault="006A13BF" w:rsidP="003452D9">
            <w:pPr>
              <w:pStyle w:val="ProductList-Body"/>
              <w:spacing w:after="120"/>
              <w:rPr>
                <w:sz w:val="16"/>
                <w:szCs w:val="16"/>
              </w:rPr>
            </w:pPr>
            <w:r>
              <w:rPr>
                <w:b/>
                <w:sz w:val="16"/>
                <w:szCs w:val="16"/>
              </w:rPr>
              <w:t>Eliminação de Componentes</w:t>
            </w:r>
            <w:r w:rsidRPr="00A078F0">
              <w:rPr>
                <w:b/>
                <w:bCs/>
                <w:sz w:val="16"/>
              </w:rPr>
              <w:t>.</w:t>
            </w:r>
            <w:r>
              <w:rPr>
                <w:sz w:val="16"/>
              </w:rPr>
              <w:t xml:space="preserve"> </w:t>
            </w:r>
            <w:r>
              <w:rPr>
                <w:sz w:val="16"/>
                <w:szCs w:val="16"/>
              </w:rPr>
              <w:t>A Microsoft utiliza os processos padrão do setor para eliminar os Dados do Cliente e os Dados dos Serviços Profissionais quando estes deixam de ser necessários.</w:t>
            </w:r>
          </w:p>
        </w:tc>
      </w:tr>
      <w:tr w:rsidR="00510995" w14:paraId="180324AA" w14:textId="77777777" w:rsidTr="003452D9">
        <w:tc>
          <w:tcPr>
            <w:tcW w:w="2610" w:type="dxa"/>
            <w:tcBorders>
              <w:bottom w:val="single" w:sz="4" w:space="0" w:color="auto"/>
            </w:tcBorders>
            <w:vAlign w:val="center"/>
          </w:tcPr>
          <w:p w14:paraId="5AD6846E" w14:textId="77777777" w:rsidR="006A13BF" w:rsidRPr="00231971" w:rsidRDefault="006A13BF" w:rsidP="003452D9">
            <w:pPr>
              <w:pStyle w:val="ProductList-Body"/>
              <w:spacing w:after="120"/>
              <w:rPr>
                <w:sz w:val="16"/>
                <w:szCs w:val="16"/>
              </w:rPr>
            </w:pPr>
            <w:r>
              <w:rPr>
                <w:sz w:val="16"/>
                <w:szCs w:val="16"/>
              </w:rPr>
              <w:t>Gestão de Comunicações e Operações</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Política Operacional</w:t>
            </w:r>
            <w:r w:rsidRPr="00773BD2">
              <w:rPr>
                <w:b/>
                <w:bCs/>
                <w:sz w:val="16"/>
                <w:szCs w:val="16"/>
              </w:rPr>
              <w:t>.</w:t>
            </w:r>
            <w:r>
              <w:rPr>
                <w:sz w:val="16"/>
                <w:szCs w:val="16"/>
              </w:rPr>
              <w:t xml:space="preserve"> A Microsoft mantém documentos de segurança que descrevem as respetivas medidas de segurança, e os procedimentos e responsabilidades relevantes do seu pessoal com acesso aos Dados do Cliente ou aos Dados dos Serviços Profissionais.</w:t>
            </w:r>
          </w:p>
          <w:p w14:paraId="7E2D8550" w14:textId="77777777" w:rsidR="006A13BF" w:rsidRPr="00FC77AC" w:rsidRDefault="006A13BF" w:rsidP="003452D9">
            <w:pPr>
              <w:pStyle w:val="ProductList-Body"/>
              <w:spacing w:after="120"/>
            </w:pPr>
            <w:r>
              <w:rPr>
                <w:b/>
                <w:sz w:val="16"/>
                <w:szCs w:val="16"/>
              </w:rPr>
              <w:t>Procedimentos de Recuperação de Dados</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Regularmente, mas nunca menos frequente do que uma vez por semana (a menos que não tenham ocorrido atualizações durante esse período), a Microsoft irá manter múltiplas cópias dos Dados do Cliente e dos Dados dos Serviços Profissionais a partir das quais estes dados podem ser recuperados.</w:t>
            </w:r>
          </w:p>
          <w:p w14:paraId="0FAA63D5" w14:textId="0DE7B44A" w:rsidR="006A13BF" w:rsidRPr="00FC77AC" w:rsidRDefault="006A13BF" w:rsidP="003452D9">
            <w:pPr>
              <w:pStyle w:val="ProductList-Body"/>
              <w:spacing w:after="120"/>
              <w:ind w:left="162" w:hanging="162"/>
            </w:pPr>
            <w:r>
              <w:rPr>
                <w:sz w:val="16"/>
                <w:szCs w:val="16"/>
              </w:rPr>
              <w:t>-</w:t>
            </w:r>
            <w:r>
              <w:rPr>
                <w:sz w:val="16"/>
                <w:szCs w:val="16"/>
              </w:rPr>
              <w:tab/>
              <w:t>A Microsoft armazena cópias dos Dados do Cliente e dos Dados dos Serviços Profissionais e procedimentos de recuperação de dados num local diferente do local onde se encontra o equipamento informático principal que trata os Dados do Cliente e os Dados dos Serviços Profissionais.</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A Microsoft dispõe de procedimentos específicos que regulam o acesso às cópias dos Dados do Cliente e dos Dados dos Serviços Profissionais.</w:t>
            </w:r>
          </w:p>
          <w:p w14:paraId="124ABAFB" w14:textId="21AF7BF9" w:rsidR="006A13BF" w:rsidRPr="00FC77AC" w:rsidRDefault="006A13BF" w:rsidP="003452D9">
            <w:pPr>
              <w:pStyle w:val="ProductList-Body"/>
              <w:spacing w:after="120"/>
              <w:ind w:left="162" w:hanging="162"/>
            </w:pPr>
            <w:r>
              <w:rPr>
                <w:sz w:val="16"/>
                <w:szCs w:val="16"/>
              </w:rPr>
              <w:t>-</w:t>
            </w:r>
            <w:r>
              <w:rPr>
                <w:sz w:val="16"/>
                <w:szCs w:val="16"/>
              </w:rPr>
              <w:tab/>
              <w:t>A Microsoft revê os procedimentos de recuperação de dados pelo menos a cada seis meses, exceto no caso dos procedimentos de recuperação de dados para os Serviços Profissionais e para os Serviços do Azure Government, que</w:t>
            </w:r>
            <w:r w:rsidR="00A34145">
              <w:rPr>
                <w:sz w:val="16"/>
                <w:szCs w:val="16"/>
              </w:rPr>
              <w:t> </w:t>
            </w:r>
            <w:r>
              <w:rPr>
                <w:sz w:val="16"/>
                <w:szCs w:val="16"/>
              </w:rPr>
              <w:t>são revistos a cada doze meses.</w:t>
            </w:r>
          </w:p>
          <w:p w14:paraId="57F3D7F2" w14:textId="77777777" w:rsidR="006A13BF" w:rsidRPr="00FC77AC" w:rsidRDefault="006A13BF" w:rsidP="003452D9">
            <w:pPr>
              <w:pStyle w:val="ProductList-Body"/>
              <w:spacing w:after="120"/>
              <w:ind w:left="162" w:hanging="162"/>
            </w:pPr>
            <w:r>
              <w:rPr>
                <w:sz w:val="16"/>
                <w:szCs w:val="16"/>
              </w:rPr>
              <w:t>-</w:t>
            </w:r>
            <w:r>
              <w:rPr>
                <w:sz w:val="16"/>
                <w:szCs w:val="16"/>
              </w:rPr>
              <w:tab/>
              <w:t>A Microsoft regista os esforços de restauro dos dados, incluindo a pessoa responsável, a descrição dos dados restaurados e, onde aplicável, a pessoa responsável e os dados (se existirem) que tiveram de ser introduzidos manualmente no processo de recuperação de dados.</w:t>
            </w:r>
          </w:p>
          <w:p w14:paraId="40B0318F" w14:textId="4334BDF4" w:rsidR="006A13BF" w:rsidRPr="00FC77AC" w:rsidRDefault="006A13BF" w:rsidP="003452D9">
            <w:pPr>
              <w:pStyle w:val="ProductList-Body"/>
              <w:spacing w:after="120"/>
            </w:pPr>
            <w:r>
              <w:rPr>
                <w:b/>
                <w:sz w:val="16"/>
                <w:szCs w:val="16"/>
              </w:rPr>
              <w:t>Software Malicioso</w:t>
            </w:r>
            <w:r w:rsidRPr="004076B9">
              <w:rPr>
                <w:b/>
                <w:bCs/>
                <w:sz w:val="16"/>
                <w:szCs w:val="16"/>
              </w:rPr>
              <w:t>.</w:t>
            </w:r>
            <w:r>
              <w:rPr>
                <w:sz w:val="16"/>
                <w:szCs w:val="16"/>
              </w:rPr>
              <w:t xml:space="preserve"> A Microsoft possui controlos antimalware para ajudar a evitar que software malicioso obtenha acesso não autorizado aos Dados do Cliente e aos Dados dos Serviços Profissionais, incluindo software malicioso proveniente de redes públicas.</w:t>
            </w:r>
          </w:p>
          <w:p w14:paraId="426A2233" w14:textId="77777777" w:rsidR="006A13BF" w:rsidRPr="00FC77AC" w:rsidRDefault="006A13BF" w:rsidP="003452D9">
            <w:pPr>
              <w:pStyle w:val="ProductList-Body"/>
              <w:spacing w:after="120"/>
            </w:pPr>
            <w:r>
              <w:rPr>
                <w:b/>
                <w:sz w:val="16"/>
                <w:szCs w:val="16"/>
              </w:rPr>
              <w:t>Dados Fora dos Limites</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A Microsoft encripta ou permite que o Cliente encripte os Dados do Cliente e os Dados dos Serviços Profissionais transmitidos através de redes públicas.</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A Microsoft restringe o acesso aos Dados do Cliente e aos Dados dos Serviços Profissionais nos suportes de dados que saem das suas instalações.</w:t>
            </w:r>
          </w:p>
          <w:p w14:paraId="6B5787D7" w14:textId="1F458867" w:rsidR="006A13BF" w:rsidRPr="000720BF" w:rsidRDefault="006A13BF" w:rsidP="003452D9">
            <w:pPr>
              <w:pStyle w:val="ProductList-Body"/>
              <w:spacing w:after="120"/>
              <w:rPr>
                <w:sz w:val="16"/>
                <w:szCs w:val="16"/>
              </w:rPr>
            </w:pPr>
            <w:r>
              <w:rPr>
                <w:b/>
                <w:sz w:val="16"/>
                <w:szCs w:val="16"/>
              </w:rPr>
              <w:t>Registo de Eventos</w:t>
            </w:r>
            <w:r w:rsidRPr="004076B9">
              <w:rPr>
                <w:b/>
                <w:bCs/>
                <w:sz w:val="16"/>
                <w:szCs w:val="16"/>
              </w:rPr>
              <w:t>.</w:t>
            </w:r>
            <w:r>
              <w:rPr>
                <w:sz w:val="16"/>
                <w:szCs w:val="16"/>
              </w:rPr>
              <w:t xml:space="preserve"> A Microsoft regista ou permite que o Cliente registe, aceda e utilize os sistemas de informações que contêm os Dados do Cliente e os Dados dos Serviços Profissionais através do registo do ID de acesso, da hora, da autorização concedida ou negada e da atividade relevante.</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Controlo de Acesso</w:t>
            </w:r>
          </w:p>
        </w:tc>
        <w:tc>
          <w:tcPr>
            <w:tcW w:w="8190" w:type="dxa"/>
            <w:tcBorders>
              <w:top w:val="single" w:sz="4" w:space="0" w:color="auto"/>
              <w:left w:val="single" w:sz="4" w:space="0" w:color="auto"/>
              <w:bottom w:val="single" w:sz="4" w:space="0" w:color="auto"/>
              <w:right w:val="single" w:sz="4" w:space="0" w:color="auto"/>
            </w:tcBorders>
          </w:tcPr>
          <w:p w14:paraId="2D8D4B5D" w14:textId="1EB063AE" w:rsidR="006A13BF" w:rsidRPr="00FC77AC" w:rsidRDefault="006A13BF" w:rsidP="003452D9">
            <w:pPr>
              <w:pStyle w:val="ProductList-Body"/>
              <w:spacing w:after="120"/>
            </w:pPr>
            <w:r>
              <w:rPr>
                <w:b/>
                <w:sz w:val="16"/>
                <w:szCs w:val="16"/>
              </w:rPr>
              <w:t>Política de Acesso</w:t>
            </w:r>
            <w:r w:rsidRPr="004076B9">
              <w:rPr>
                <w:b/>
                <w:bCs/>
                <w:sz w:val="16"/>
                <w:szCs w:val="16"/>
              </w:rPr>
              <w:t>.</w:t>
            </w:r>
            <w:r>
              <w:rPr>
                <w:sz w:val="16"/>
                <w:szCs w:val="16"/>
              </w:rPr>
              <w:t xml:space="preserve"> A Microsoft mantém um registo dos privilégios de segurança dos indivíduos com acesso aos Dados do</w:t>
            </w:r>
            <w:r w:rsidR="00693DF6">
              <w:rPr>
                <w:sz w:val="16"/>
                <w:szCs w:val="16"/>
              </w:rPr>
              <w:t> </w:t>
            </w:r>
            <w:r>
              <w:rPr>
                <w:sz w:val="16"/>
                <w:szCs w:val="16"/>
              </w:rPr>
              <w:t>Cliente ou aos Dados dos Serviços Profissionais.</w:t>
            </w:r>
          </w:p>
          <w:p w14:paraId="2090F4FF" w14:textId="77777777" w:rsidR="006A13BF" w:rsidRPr="00FC77AC" w:rsidRDefault="006A13BF" w:rsidP="003452D9">
            <w:pPr>
              <w:pStyle w:val="ProductList-Body"/>
              <w:spacing w:after="120"/>
            </w:pPr>
            <w:r>
              <w:rPr>
                <w:b/>
                <w:sz w:val="16"/>
                <w:szCs w:val="16"/>
              </w:rPr>
              <w:t>Autorização de Acesso</w:t>
            </w:r>
          </w:p>
          <w:p w14:paraId="741395AD" w14:textId="2417E520" w:rsidR="006A13BF" w:rsidRPr="00FC77AC" w:rsidRDefault="006A13BF" w:rsidP="003452D9">
            <w:pPr>
              <w:pStyle w:val="ProductList-Body"/>
              <w:spacing w:after="120"/>
              <w:ind w:left="162" w:hanging="162"/>
            </w:pPr>
            <w:r>
              <w:rPr>
                <w:sz w:val="16"/>
                <w:szCs w:val="16"/>
              </w:rPr>
              <w:t>-</w:t>
            </w:r>
            <w:r>
              <w:rPr>
                <w:sz w:val="16"/>
                <w:szCs w:val="16"/>
              </w:rPr>
              <w:tab/>
              <w:t>A Microsoft mantém e atualiza um registo do pessoal autorizado a aceder aos sistemas da Microsoft que contêm os</w:t>
            </w:r>
            <w:r w:rsidR="00B76D85">
              <w:rPr>
                <w:sz w:val="16"/>
                <w:szCs w:val="16"/>
              </w:rPr>
              <w:t> </w:t>
            </w:r>
            <w:r>
              <w:rPr>
                <w:sz w:val="16"/>
                <w:szCs w:val="16"/>
              </w:rPr>
              <w:t>Dados do Cliente ou aos Dados dos Serviços Profissionais.</w:t>
            </w:r>
          </w:p>
          <w:p w14:paraId="2E621326" w14:textId="310F8333" w:rsidR="006A13BF" w:rsidRPr="00FC77AC" w:rsidRDefault="006A13BF" w:rsidP="003452D9">
            <w:pPr>
              <w:pStyle w:val="ProductList-Body"/>
              <w:spacing w:after="120"/>
              <w:ind w:left="162" w:hanging="162"/>
            </w:pPr>
            <w:r>
              <w:rPr>
                <w:sz w:val="16"/>
                <w:szCs w:val="16"/>
              </w:rPr>
              <w:t>-</w:t>
            </w:r>
            <w:r>
              <w:rPr>
                <w:sz w:val="16"/>
                <w:szCs w:val="16"/>
              </w:rPr>
              <w:tab/>
              <w:t>A Microsoft desativa as credenciais da autenticação que não são utilizadas durante um período que não exceda seis</w:t>
            </w:r>
            <w:r w:rsidR="006A170A">
              <w:rPr>
                <w:sz w:val="16"/>
                <w:szCs w:val="16"/>
              </w:rPr>
              <w:t> </w:t>
            </w:r>
            <w:r>
              <w:rPr>
                <w:sz w:val="16"/>
                <w:szCs w:val="16"/>
              </w:rPr>
              <w:t>meses.</w:t>
            </w:r>
          </w:p>
          <w:p w14:paraId="038551AE" w14:textId="77777777" w:rsidR="006A13BF" w:rsidRPr="006D5BC9" w:rsidRDefault="006A13BF" w:rsidP="003452D9">
            <w:pPr>
              <w:pStyle w:val="ProductList-Body"/>
              <w:spacing w:after="120"/>
              <w:ind w:left="162" w:hanging="162"/>
              <w:rPr>
                <w:spacing w:val="-1"/>
              </w:rPr>
            </w:pPr>
            <w:r w:rsidRPr="006D5BC9">
              <w:rPr>
                <w:spacing w:val="-1"/>
                <w:sz w:val="16"/>
                <w:szCs w:val="16"/>
              </w:rPr>
              <w:t>-</w:t>
            </w:r>
            <w:r w:rsidRPr="006D5BC9">
              <w:rPr>
                <w:spacing w:val="-1"/>
                <w:sz w:val="16"/>
                <w:szCs w:val="16"/>
              </w:rPr>
              <w:tab/>
              <w:t xml:space="preserve">A Microsoft identifica este pessoal como podendo conceder, alterar ou cancelar o acesso autorizado a dados e recursos.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A Microsoft garante que, quando existir mais de um indivíduo com acesso aos sistemas com Dados do Cliente ou aos Dados dos Serviços Profissionais, os indivíduos têm identificadores/inícios de sessão diferentes.</w:t>
            </w:r>
          </w:p>
          <w:p w14:paraId="58546188" w14:textId="77777777" w:rsidR="006A13BF" w:rsidRPr="00FC77AC" w:rsidRDefault="006A13BF" w:rsidP="003452D9">
            <w:pPr>
              <w:pStyle w:val="ProductList-Body"/>
              <w:spacing w:after="120"/>
            </w:pPr>
            <w:r>
              <w:rPr>
                <w:b/>
                <w:sz w:val="16"/>
                <w:szCs w:val="16"/>
              </w:rPr>
              <w:t>Privilégios Mínimos</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O pessoal do suporte técnico só tem permissão de acesso aos Dados do Cliente e aos Dados dos Serviços Profissionais conforme necessário.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A Microsoft restringe o acesso aos Dados do Cliente e aos Dados dos Serviços Profissionais apenas aos indivíduos que necessitam desse acesso para desempenhar a respetiva função.</w:t>
            </w:r>
          </w:p>
          <w:p w14:paraId="017B44EE" w14:textId="77777777" w:rsidR="006A13BF" w:rsidRPr="00FC77AC" w:rsidRDefault="006A13BF" w:rsidP="003452D9">
            <w:pPr>
              <w:pStyle w:val="ProductList-Body"/>
              <w:spacing w:after="120"/>
            </w:pPr>
            <w:r>
              <w:rPr>
                <w:b/>
                <w:sz w:val="16"/>
                <w:szCs w:val="16"/>
              </w:rPr>
              <w:t>Integridade e Confidencialidade</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A Microsoft dá instruções ao pessoal da Microsoft para desativar as sessões administrativas quando saem das instalações controladas pela Microsoft ou quando se ausentam de alguma forma dos respetivos computadores.</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A Microsoft armazena palavras-passe de uma forma que as torna ilegíveis quando estão em vigor.</w:t>
            </w:r>
          </w:p>
          <w:p w14:paraId="10F1FE79" w14:textId="77777777" w:rsidR="006A13BF" w:rsidRPr="00FC77AC" w:rsidRDefault="006A13BF" w:rsidP="003452D9">
            <w:pPr>
              <w:pStyle w:val="ProductList-Body"/>
              <w:spacing w:after="120"/>
            </w:pPr>
            <w:r>
              <w:rPr>
                <w:b/>
                <w:sz w:val="16"/>
                <w:szCs w:val="16"/>
              </w:rPr>
              <w:t>Autenticação</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A Microsoft utiliza as práticas padrão do setor para identificar e autenticar os utilizadores que tentem aceder aos sistemas de informações.</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Nos mecanismos de autenticação em que é necessário introduzir palavras-passe, a Microsoft requer que as palavras-passe sejam renovadas regularmente.</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Nos mecanismos de autenticação em que é necessário introduzir palavras-passe, a Microsoft requer que a palavra-passe tenha pelo menos oito carateres de comprimento.</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A Microsoft garante que os identificadores desativados ou expirados não são concedidos a outros indivíduos.</w:t>
            </w:r>
          </w:p>
          <w:p w14:paraId="7A006060" w14:textId="088558E9" w:rsidR="006A13BF" w:rsidRPr="00FC77AC" w:rsidRDefault="006A13BF" w:rsidP="003452D9">
            <w:pPr>
              <w:pStyle w:val="ProductList-Body"/>
              <w:spacing w:after="120"/>
              <w:ind w:left="162" w:hanging="162"/>
            </w:pPr>
            <w:r>
              <w:rPr>
                <w:sz w:val="16"/>
                <w:szCs w:val="16"/>
              </w:rPr>
              <w:t>-</w:t>
            </w:r>
            <w:r>
              <w:rPr>
                <w:sz w:val="16"/>
                <w:szCs w:val="16"/>
              </w:rPr>
              <w:tab/>
              <w:t>A Microsoft monitoriza ou permite que o Cliente monitorize as tentativas repetidas de obter acesso ao sistema de</w:t>
            </w:r>
            <w:r w:rsidR="009F5EBD">
              <w:rPr>
                <w:sz w:val="16"/>
                <w:szCs w:val="16"/>
              </w:rPr>
              <w:t> </w:t>
            </w:r>
            <w:r>
              <w:rPr>
                <w:sz w:val="16"/>
                <w:szCs w:val="16"/>
              </w:rPr>
              <w:t>informações utilizando uma palavra-passe inválida.</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A Microsoft mantém os procedimentos padrão do setor para desativar as palavras-passe que tenham sido corrompidas ou divulgadas inadvertidamente.</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A Microsoft utiliza práticas padrão do setor de proteção por palavra-passe, incluindo as práticas concebidas para manter a confidencialidade e integridade das palavras-passe quando são atribuídas e distribuídas e durante o armazenamento.</w:t>
            </w:r>
          </w:p>
          <w:p w14:paraId="09AB0889" w14:textId="269DF757" w:rsidR="006A13BF" w:rsidRPr="000720BF" w:rsidRDefault="006A13BF" w:rsidP="003452D9">
            <w:pPr>
              <w:pStyle w:val="ProductList-Body"/>
              <w:spacing w:after="120"/>
              <w:rPr>
                <w:sz w:val="16"/>
                <w:szCs w:val="16"/>
              </w:rPr>
            </w:pPr>
            <w:r>
              <w:rPr>
                <w:b/>
                <w:sz w:val="16"/>
                <w:szCs w:val="16"/>
              </w:rPr>
              <w:t>Conceção de Rede</w:t>
            </w:r>
            <w:r w:rsidRPr="004076B9">
              <w:rPr>
                <w:b/>
                <w:bCs/>
                <w:sz w:val="16"/>
                <w:szCs w:val="16"/>
              </w:rPr>
              <w:t>.</w:t>
            </w:r>
            <w:r>
              <w:rPr>
                <w:sz w:val="16"/>
                <w:szCs w:val="16"/>
              </w:rPr>
              <w:t xml:space="preserve"> A Microsoft conta com controlos para impedir que as pessoas assumam direitos de acesso que não lhes foram atribuídos para terem acesso aos Dados do Cliente ou aos Dados dos Serviços Profissionais para os quais não têm autorização de acesso.</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Gestão de Incidentes de Segurança de Informações</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Processo de Resposta a Incidentes</w:t>
            </w:r>
          </w:p>
          <w:p w14:paraId="42D146C3" w14:textId="50085A2B" w:rsidR="006A13BF" w:rsidRPr="00FC77AC" w:rsidRDefault="006A13BF" w:rsidP="003452D9">
            <w:pPr>
              <w:pStyle w:val="ProductList-Body"/>
              <w:spacing w:after="120"/>
              <w:ind w:left="162" w:hanging="162"/>
            </w:pPr>
            <w:r>
              <w:rPr>
                <w:sz w:val="16"/>
                <w:szCs w:val="16"/>
              </w:rPr>
              <w:t>-</w:t>
            </w:r>
            <w:r>
              <w:rPr>
                <w:sz w:val="16"/>
                <w:szCs w:val="16"/>
              </w:rPr>
              <w:tab/>
              <w:t>A Microsoft mantém um registo das violações de segurança com uma descrição da violação, o período de tempo, as</w:t>
            </w:r>
            <w:r w:rsidR="0082103D">
              <w:rPr>
                <w:sz w:val="16"/>
                <w:szCs w:val="16"/>
              </w:rPr>
              <w:t> </w:t>
            </w:r>
            <w:r>
              <w:rPr>
                <w:sz w:val="16"/>
                <w:szCs w:val="16"/>
              </w:rPr>
              <w:t xml:space="preserve">consequências da violação, o nome da pessoa que reportou e a quem a violação foi reportada e o </w:t>
            </w:r>
            <w:r>
              <w:rPr>
                <w:color w:val="000000" w:themeColor="text1"/>
                <w:sz w:val="16"/>
              </w:rPr>
              <w:t>procedimento para</w:t>
            </w:r>
            <w:r w:rsidR="0082103D">
              <w:rPr>
                <w:color w:val="000000" w:themeColor="text1"/>
                <w:sz w:val="16"/>
              </w:rPr>
              <w:t> </w:t>
            </w:r>
            <w:r>
              <w:rPr>
                <w:color w:val="000000" w:themeColor="text1"/>
                <w:sz w:val="16"/>
              </w:rPr>
              <w:t>recuperar dados.</w:t>
            </w:r>
          </w:p>
          <w:p w14:paraId="71946EB2" w14:textId="45537436"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 Para cada falha de segurança que seja um Incidente de Segurança, será emitida uma notificação por parte da Microsoft (consoante descrito na secção “Notificação de Incidentes de Segurança“ acima) sem atrasos indevidos e</w:t>
            </w:r>
            <w:r w:rsidR="00BA0B4E">
              <w:rPr>
                <w:color w:val="000000" w:themeColor="text1"/>
                <w:sz w:val="16"/>
                <w:szCs w:val="16"/>
              </w:rPr>
              <w:t> </w:t>
            </w:r>
            <w:r>
              <w:rPr>
                <w:color w:val="000000" w:themeColor="text1"/>
                <w:sz w:val="16"/>
                <w:szCs w:val="16"/>
              </w:rPr>
              <w:t>sempre no prazo de 72 horas</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A Microsoft controla</w:t>
            </w:r>
            <w:r>
              <w:rPr>
                <w:color w:val="000000" w:themeColor="text1"/>
                <w:sz w:val="16"/>
                <w:szCs w:val="16"/>
              </w:rPr>
              <w:t xml:space="preserve">, ou permite </w:t>
            </w:r>
            <w:r>
              <w:rPr>
                <w:sz w:val="16"/>
                <w:szCs w:val="16"/>
              </w:rPr>
              <w:t>que o Cliente controle, as divulgações dos Dados do Cliente e dos Dados dos Serviços Profissionais, incluindo os dados que foram divulgados, a quem e quando.</w:t>
            </w:r>
          </w:p>
          <w:p w14:paraId="2C3CC5E2" w14:textId="77777777" w:rsidR="006A13BF" w:rsidRPr="000720BF" w:rsidRDefault="006A13BF" w:rsidP="003452D9">
            <w:pPr>
              <w:pStyle w:val="ProductList-Body"/>
              <w:spacing w:after="120"/>
              <w:rPr>
                <w:sz w:val="16"/>
                <w:szCs w:val="16"/>
              </w:rPr>
            </w:pPr>
            <w:r>
              <w:rPr>
                <w:b/>
                <w:sz w:val="16"/>
                <w:szCs w:val="16"/>
              </w:rPr>
              <w:t>Monitorização de Serviços</w:t>
            </w:r>
            <w:r w:rsidRPr="004076B9">
              <w:rPr>
                <w:b/>
                <w:bCs/>
                <w:sz w:val="16"/>
                <w:szCs w:val="16"/>
              </w:rPr>
              <w:t>.</w:t>
            </w:r>
            <w:r>
              <w:rPr>
                <w:sz w:val="16"/>
                <w:szCs w:val="16"/>
              </w:rPr>
              <w:t xml:space="preserve"> O pessoal da segurança da Microsoft verifica os registos pelo menos de seis em seis meses para propor esforços de resolução, se for necessário.</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Gestão da Continuidade da Atividade</w:t>
            </w:r>
          </w:p>
        </w:tc>
        <w:tc>
          <w:tcPr>
            <w:tcW w:w="8190" w:type="dxa"/>
          </w:tcPr>
          <w:p w14:paraId="5D54C4F3" w14:textId="4CEC27AF" w:rsidR="006A13BF" w:rsidRPr="00FC77AC" w:rsidRDefault="006A13BF" w:rsidP="003452D9">
            <w:pPr>
              <w:pStyle w:val="ProductList-Body"/>
              <w:spacing w:after="120"/>
              <w:ind w:left="162" w:hanging="162"/>
            </w:pPr>
            <w:r>
              <w:rPr>
                <w:sz w:val="16"/>
                <w:szCs w:val="16"/>
              </w:rPr>
              <w:t>-</w:t>
            </w:r>
            <w:r>
              <w:rPr>
                <w:sz w:val="16"/>
                <w:szCs w:val="16"/>
              </w:rPr>
              <w:tab/>
              <w:t>A Microsoft conta com planos de emergência e contingência para as instalações onde estão localizados os sistemas informáticos da Microsoft que tratam os Dados do Cliente ou os Dados dos Serviços Profissionais.</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O armazenamento redundante da Microsoft e os respetivos procedimentos de recuperação de dados foram concebidos para tentar reconstruir os Dados do Cliente e os Dados dos Serviços Profissionais para o estado original ou para o último estado replicado antes de terem sido perdidos ou destruídos.</w:t>
            </w:r>
          </w:p>
        </w:tc>
      </w:tr>
    </w:tbl>
    <w:p w14:paraId="169292B0" w14:textId="77777777" w:rsidR="006A13BF" w:rsidRPr="00FC77AC" w:rsidRDefault="006A13BF" w:rsidP="006A13BF">
      <w:pPr>
        <w:pStyle w:val="ProductList-Body"/>
        <w:spacing w:after="120"/>
      </w:pPr>
    </w:p>
    <w:p w14:paraId="10122163" w14:textId="77777777" w:rsidR="006A13BF" w:rsidRPr="00FC77AC" w:rsidRDefault="00222A99" w:rsidP="006A13BF">
      <w:pPr>
        <w:pStyle w:val="ProductList-Body"/>
        <w:shd w:val="clear" w:color="auto" w:fill="A6A6A6" w:themeFill="background1" w:themeFillShade="A6"/>
        <w:spacing w:after="120"/>
        <w:jc w:val="right"/>
      </w:pPr>
      <w:hyperlink w:anchor="TableofContents" w:tooltip="Índice" w:history="1">
        <w:r w:rsidR="00FC72B7">
          <w:rPr>
            <w:rStyle w:val="Hyperlink"/>
            <w:sz w:val="16"/>
            <w:szCs w:val="16"/>
          </w:rPr>
          <w:t>Índice</w:t>
        </w:r>
      </w:hyperlink>
      <w:r w:rsidR="00FC72B7">
        <w:rPr>
          <w:sz w:val="16"/>
          <w:szCs w:val="16"/>
        </w:rPr>
        <w:t xml:space="preserve"> / </w:t>
      </w:r>
      <w:hyperlink w:anchor="GeneralTerms" w:tooltip="Termos Gerais" w:history="1">
        <w:r w:rsidR="00FC72B7">
          <w:rPr>
            <w:rStyle w:val="Hyperlink"/>
            <w:sz w:val="16"/>
            <w:szCs w:val="16"/>
          </w:rPr>
          <w:t>Termos de Licenciamento Gerais</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4B72B8">
          <w:footerReference w:type="first" r:id="rId29"/>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4B72B8">
          <w:footerReference w:type="default" r:id="rId30"/>
          <w:footerReference w:type="first" r:id="rId31"/>
          <w:type w:val="continuous"/>
          <w:pgSz w:w="12240" w:h="15840"/>
          <w:pgMar w:top="1440" w:right="720" w:bottom="1440" w:left="720" w:header="720" w:footer="720" w:gutter="0"/>
          <w:cols w:space="720"/>
          <w:titlePg/>
          <w:docGrid w:linePitch="360"/>
        </w:sectPr>
      </w:pPr>
    </w:p>
    <w:p w14:paraId="67417BA5" w14:textId="50E33472" w:rsidR="00AA349D" w:rsidRPr="00FC77AC" w:rsidRDefault="00AA349D" w:rsidP="00AA349D">
      <w:pPr>
        <w:pStyle w:val="ProductList-SectionHeading"/>
        <w:spacing w:after="120"/>
        <w:outlineLvl w:val="0"/>
      </w:pPr>
      <w:bookmarkStart w:id="165" w:name="_Toc155367332"/>
      <w:bookmarkStart w:id="166" w:name="_Toc8395062"/>
      <w:bookmarkStart w:id="167" w:name="_Toc6563850"/>
      <w:bookmarkStart w:id="168" w:name="_Toc21617071"/>
      <w:bookmarkStart w:id="169" w:name="_Toc26972866"/>
      <w:r>
        <w:t>Apêndice B – Titulares dos Dados e Categorias de Dados Pessoais</w:t>
      </w:r>
      <w:bookmarkEnd w:id="165"/>
    </w:p>
    <w:bookmarkEnd w:id="166"/>
    <w:bookmarkEnd w:id="167"/>
    <w:bookmarkEnd w:id="168"/>
    <w:bookmarkEnd w:id="169"/>
    <w:p w14:paraId="4F8010D3" w14:textId="7F124DCF" w:rsidR="00AA349D" w:rsidRPr="00FC77AC" w:rsidRDefault="00AA349D" w:rsidP="00AA349D">
      <w:pPr>
        <w:pStyle w:val="ProductList-Body"/>
      </w:pPr>
    </w:p>
    <w:p w14:paraId="0CCE4AB9" w14:textId="5CE43388" w:rsidR="00AA349D" w:rsidRPr="00FC77AC" w:rsidRDefault="00AA349D" w:rsidP="00AA349D">
      <w:pPr>
        <w:pStyle w:val="ProductList-Body"/>
        <w:spacing w:after="120"/>
      </w:pPr>
      <w:r>
        <w:rPr>
          <w:b/>
        </w:rPr>
        <w:t>Titulares dos dados</w:t>
      </w:r>
      <w:r w:rsidRPr="0087303D">
        <w:rPr>
          <w:b/>
          <w:bCs/>
        </w:rPr>
        <w:t>:</w:t>
      </w:r>
      <w:r>
        <w:t xml:space="preserve"> Os titulares dos dados incluem os representantes e os utilizadores finais do Cliente, incluindo os empregados, contratantes, colaboradores e clientes do Cliente. Os titulares também podem incluir pessoas que tentem comunicar ou transferir informações pessoais para utilizadores dos serviços fornecidos pela Microsoft. </w:t>
      </w:r>
      <w:r>
        <w:rPr>
          <w:rFonts w:cstheme="minorHAnsi"/>
          <w:szCs w:val="18"/>
        </w:rPr>
        <w:t>A Microsoft reconhece que, consoante a utilização dos Produtos e Serviços por parte do Cliente, este pode optar por incluir dados pessoais de qualquer um dos seguintes tipos de titulares de dados nos dados pessoais:</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Empregados, contratantes e trabalhadores temporários (atuais, antigos, potenciais) do Cliente;</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Dependentes dos supramencionados;</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Colaboradores/pessoas de contacto do Cliente (pessoas singulares) ou empregados, contratantes ou trabalhadores temporários dos colaboradores /pessoas de contacto (atuais, antigos, potenciais) da entidade com personalidade jurídica;</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Utilizadores (por exemplo, clientes, pacientes, visitantes, etc.) e outros titulares de dados que sejam utilizadores dos serviços do Cliente;</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Parceiros, intervenientes ou pessoas que colaboram, comunicam ou interajam ativamente de outra forma com os empregados do Cliente e/ou utilizam ferramentas de comunicação, tais como as aplicações e os Web sites fornecidos pelo Cliente;</w:t>
      </w:r>
    </w:p>
    <w:p w14:paraId="04022B95"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Os intervenientes ou pessoas que interagem passivamente com o Cliente (por exemplo, por serem objeto de uma investigação, pesquisa ou mencionados em documentos ou na correspondência de ou para o Cliente);</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Menores de idade; ou</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Profissionais com privilégios profissionais (por exemplo, médicos, advogados, notários, trabalhadores religiosos, etc.).</w:t>
      </w:r>
    </w:p>
    <w:p w14:paraId="2014DE8F" w14:textId="157E4C1F" w:rsidR="00AA349D" w:rsidRPr="00FC77AC" w:rsidRDefault="00AA349D" w:rsidP="00AA349D">
      <w:pPr>
        <w:pStyle w:val="ProductList-Body"/>
        <w:spacing w:after="120"/>
      </w:pPr>
      <w:r>
        <w:rPr>
          <w:b/>
        </w:rPr>
        <w:t>Categorias de dados</w:t>
      </w:r>
      <w:r w:rsidRPr="0087303D">
        <w:rPr>
          <w:b/>
          <w:bCs/>
        </w:rPr>
        <w:t>:</w:t>
      </w:r>
      <w:r>
        <w:t xml:space="preserve"> Os dados pessoais que estão incluídos no e-mail, em documentos e noutros dados em formato eletrónico no contexto dos Produtos e Serviços. </w:t>
      </w:r>
      <w:r>
        <w:rPr>
          <w:rFonts w:eastAsia="Times New Roman" w:cstheme="minorHAnsi"/>
          <w:color w:val="212121"/>
          <w:szCs w:val="18"/>
        </w:rPr>
        <w:t xml:space="preserve"> A Microsoft reconhece que, consoante a utilização dos Produtos e Serviços por parte do Cliente, este pode optar por incluir dados pessoais de qualquer uma das seguintes categorias nos dados pessoais:</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Dados pessoais básicos (por exemplo, local de nascimento, nome da rua e número de porta (morada), código postal, localidade de residência, país de residência, número de telemóvel, nome próprio, apelido, iniciais, endereço de e-mail, sexo, data de nascimento), incluindo os dados pessoais básicos sobre os membros da família e as crianças;</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Dados de autenticação (por exemplo, o nome de utilizador, palavra-passe ou código PIN, pergunta de segurança, pista de auditoria);</w:t>
      </w:r>
    </w:p>
    <w:p w14:paraId="1E39BD5D" w14:textId="0EC32A9B"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Informações de contacto (por exemplo, moradas, e-mail, números de telefone, identificadores de redes sociais; detalhes de contacto de</w:t>
      </w:r>
      <w:r w:rsidR="00B03513">
        <w:rPr>
          <w:rFonts w:eastAsia="Times New Roman" w:cstheme="minorHAnsi"/>
          <w:color w:val="212121"/>
          <w:sz w:val="18"/>
          <w:szCs w:val="18"/>
        </w:rPr>
        <w:t> </w:t>
      </w:r>
      <w:r>
        <w:rPr>
          <w:rFonts w:eastAsia="Times New Roman" w:cstheme="minorHAnsi"/>
          <w:color w:val="212121"/>
          <w:sz w:val="18"/>
          <w:szCs w:val="18"/>
        </w:rPr>
        <w:t>emergência);</w:t>
      </w:r>
    </w:p>
    <w:p w14:paraId="28226AC2" w14:textId="55F1C21D"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Assinaturas e números de identificação exclusivos (por exemplo, número de Segurança Social, número de conta bancária, número de</w:t>
      </w:r>
      <w:r w:rsidR="004E06C5">
        <w:rPr>
          <w:rFonts w:eastAsia="Times New Roman" w:cstheme="minorHAnsi"/>
          <w:color w:val="212121"/>
          <w:sz w:val="18"/>
          <w:szCs w:val="18"/>
        </w:rPr>
        <w:t> </w:t>
      </w:r>
      <w:r>
        <w:rPr>
          <w:rFonts w:eastAsia="Times New Roman" w:cstheme="minorHAnsi"/>
          <w:color w:val="212121"/>
          <w:sz w:val="18"/>
          <w:szCs w:val="18"/>
        </w:rPr>
        <w:t>passaporte e de cartão de identificação, número de carta de condução e dados de registo de veículos, endereços IP, número de</w:t>
      </w:r>
      <w:r w:rsidR="004E06C5">
        <w:rPr>
          <w:rFonts w:eastAsia="Times New Roman" w:cstheme="minorHAnsi"/>
          <w:color w:val="212121"/>
          <w:sz w:val="18"/>
          <w:szCs w:val="18"/>
        </w:rPr>
        <w:t> </w:t>
      </w:r>
      <w:r>
        <w:rPr>
          <w:rFonts w:eastAsia="Times New Roman" w:cstheme="minorHAnsi"/>
          <w:color w:val="212121"/>
          <w:sz w:val="18"/>
          <w:szCs w:val="18"/>
        </w:rPr>
        <w:t>empregado, número de estudante, número de paciente, assinatura, identificador exclusivo no rastreamento de cookies ou tecnologia</w:t>
      </w:r>
      <w:r w:rsidR="004E06C5">
        <w:rPr>
          <w:rFonts w:eastAsia="Times New Roman" w:cstheme="minorHAnsi"/>
          <w:color w:val="212121"/>
          <w:sz w:val="18"/>
          <w:szCs w:val="18"/>
        </w:rPr>
        <w:t> </w:t>
      </w:r>
      <w:r>
        <w:rPr>
          <w:rFonts w:eastAsia="Times New Roman" w:cstheme="minorHAnsi"/>
          <w:color w:val="212121"/>
          <w:sz w:val="18"/>
          <w:szCs w:val="18"/>
        </w:rPr>
        <w:t>semelhante);</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Identificadores sob pseudónimo; </w:t>
      </w:r>
    </w:p>
    <w:p w14:paraId="31FF3DFB" w14:textId="1BB7FB08"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Informações financeiras e de seguros (por exemplo, número de seguro, nome e número da conta bancária, nome e número de cartão de</w:t>
      </w:r>
      <w:r w:rsidR="0001592A">
        <w:rPr>
          <w:rFonts w:eastAsia="Times New Roman" w:cstheme="minorHAnsi"/>
          <w:color w:val="212121"/>
          <w:sz w:val="18"/>
          <w:szCs w:val="18"/>
        </w:rPr>
        <w:t> </w:t>
      </w:r>
      <w:r>
        <w:rPr>
          <w:rFonts w:eastAsia="Times New Roman" w:cstheme="minorHAnsi"/>
          <w:color w:val="212121"/>
          <w:sz w:val="18"/>
          <w:szCs w:val="18"/>
        </w:rPr>
        <w:t>crédito, número de fatura, rendimentos, tipo de garantia, comportamento de pagamento, idoneidade creditícia);</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Informações comerciais (por exemplo, o histórico de compras, ofertas especiais, informações de subscrição, histórico de pagamentos);</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Informações Biométricas (por exemplo, o ADN, impressões digitais e leituras da íris); </w:t>
      </w:r>
    </w:p>
    <w:p w14:paraId="283C21F5"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Dados de localização (por exemplo, ID da Célula, dados de rede de geolocalização, localização pelo início da chamada/fim da chamada. Dados de localização obtidos a partir da utilização de pontos de acesso Wi-Fi);</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Fotografias, vídeo e áudio;</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Atividade na Internet (por exemplo, histórico de navegação, histórico de pesquisa e atividades de leitura, visualização de televisão, audição de rádio);</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Identificação de dispositivos (por exemplo, o número IMEI, o número do cartão SIM, endereço MAC);</w:t>
      </w:r>
    </w:p>
    <w:p w14:paraId="0AB86F09" w14:textId="784AA8C3"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Criação de perfis (por exemplo, baseados em comportamento criminal ou antissocial observado ou em perfis sob pseudónimo baseados nos URLs visitados, </w:t>
      </w:r>
      <w:r w:rsidR="0087303D" w:rsidRPr="0087303D">
        <w:rPr>
          <w:rFonts w:eastAsia="Times New Roman" w:cstheme="minorHAnsi"/>
          <w:color w:val="212121"/>
          <w:sz w:val="18"/>
          <w:szCs w:val="18"/>
        </w:rPr>
        <w:t>“</w:t>
      </w:r>
      <w:r>
        <w:rPr>
          <w:rFonts w:eastAsia="Times New Roman" w:cstheme="minorHAnsi"/>
          <w:color w:val="212121"/>
          <w:sz w:val="18"/>
          <w:szCs w:val="18"/>
        </w:rPr>
        <w:t>click streams</w:t>
      </w:r>
      <w:r w:rsidR="0087303D" w:rsidRPr="0087303D">
        <w:rPr>
          <w:rFonts w:eastAsia="Times New Roman" w:cstheme="minorHAnsi"/>
          <w:color w:val="212121"/>
          <w:sz w:val="18"/>
          <w:szCs w:val="18"/>
        </w:rPr>
        <w:t>”</w:t>
      </w:r>
      <w:r>
        <w:rPr>
          <w:rFonts w:eastAsia="Times New Roman" w:cstheme="minorHAnsi"/>
          <w:color w:val="212121"/>
          <w:sz w:val="18"/>
          <w:szCs w:val="18"/>
        </w:rPr>
        <w:t>, registos de navegação, endereços IP, domínios, aplicações instaladas ou perfis baseados nas preferências de marketing);</w:t>
      </w:r>
    </w:p>
    <w:p w14:paraId="60886CA2" w14:textId="6C9A8464"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Dados de RH e recrutamento (por exemplo, a declaração da situação laboral, informações de recrutamento - como o curriculum vitae, carreira profissional, detalhes da formação - dados da função e do cargo, incluindo as avaliações e o salário, detalhes da autorização de trabalho, disponibilidade, condições de trabalho, detalhes fiscais, detalhes de pagamento, detalhes de seguros, bem como localização e</w:t>
      </w:r>
      <w:r w:rsidR="00DF455E">
        <w:rPr>
          <w:rFonts w:eastAsia="Times New Roman" w:cstheme="minorHAnsi"/>
          <w:color w:val="212121"/>
          <w:sz w:val="18"/>
          <w:szCs w:val="18"/>
        </w:rPr>
        <w:t> </w:t>
      </w:r>
      <w:r>
        <w:rPr>
          <w:rFonts w:eastAsia="Times New Roman" w:cstheme="minorHAnsi"/>
          <w:color w:val="212121"/>
          <w:sz w:val="18"/>
          <w:szCs w:val="18"/>
        </w:rPr>
        <w:t>organizações);</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Dados sobre a educação (por exemplo, o histórico de formação, formação atual, notas e resultados, grau alcançado, dificuldade de aprendizagem);</w:t>
      </w:r>
    </w:p>
    <w:p w14:paraId="1167E209" w14:textId="00088A05"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Informações sobre cidadania e residência (por exemplo, cidadania, estado de naturalização, estado civil, nacionalidade, estatuto de</w:t>
      </w:r>
      <w:r w:rsidR="008B1750">
        <w:rPr>
          <w:rFonts w:eastAsia="Times New Roman" w:cstheme="minorHAnsi"/>
          <w:color w:val="212121"/>
          <w:sz w:val="18"/>
          <w:szCs w:val="18"/>
        </w:rPr>
        <w:t> </w:t>
      </w:r>
      <w:r>
        <w:rPr>
          <w:rFonts w:eastAsia="Times New Roman" w:cstheme="minorHAnsi"/>
          <w:color w:val="212121"/>
          <w:sz w:val="18"/>
          <w:szCs w:val="18"/>
        </w:rPr>
        <w:t xml:space="preserve">imigração, dados do passaporte, detalhes de residência ou autorização de trabalho); </w:t>
      </w:r>
    </w:p>
    <w:p w14:paraId="59573548" w14:textId="365E8A0B"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Informações tratadas para a execução e uma tarefa levada a cabo tendo em vista o interesse público ou no exercício de uma autoridade</w:t>
      </w:r>
      <w:r w:rsidR="008B1750">
        <w:rPr>
          <w:rFonts w:eastAsia="Times New Roman" w:cstheme="minorHAnsi"/>
          <w:color w:val="212121"/>
          <w:sz w:val="18"/>
          <w:szCs w:val="18"/>
        </w:rPr>
        <w:t> </w:t>
      </w:r>
      <w:r>
        <w:rPr>
          <w:rFonts w:eastAsia="Times New Roman" w:cstheme="minorHAnsi"/>
          <w:color w:val="212121"/>
          <w:sz w:val="18"/>
          <w:szCs w:val="18"/>
        </w:rPr>
        <w:t xml:space="preserve">oficial; </w:t>
      </w:r>
    </w:p>
    <w:p w14:paraId="01A3E5F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Categorias de dados especiais (por exemplo, origem racial ou étnica, opiniões políticas, crenças religiosas ou filosóficas, filiação sindical, dados genéticos, dados biométricos com o objetivo de identificar de forma exclusiva uma pessoa singular, dados relativos à saúde, dados relativos à vida sexual ou orientação sexual de uma pessoa singular, ou dados relacionados com infrações ou condenações criminais); ou</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Quaisquer outros dados pessoais identificados no Artigo 4 do RGPD.</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70" w:name="_Toc155367333"/>
      <w:r>
        <w:t>Apêndice C - Adenda Relativa às Salvaguardas Adicionais</w:t>
      </w:r>
      <w:bookmarkEnd w:id="170"/>
    </w:p>
    <w:p w14:paraId="5FD578E1" w14:textId="031232DA" w:rsidR="004D5D88" w:rsidRPr="00FC77AC" w:rsidRDefault="004D5D88" w:rsidP="004D5D88">
      <w:pPr>
        <w:pStyle w:val="ProductList-Body"/>
        <w:spacing w:after="120"/>
      </w:pPr>
      <w:r>
        <w:t>Através da presente Adenda Relativa às Salvaguardas Adicionais à DPA (a presente “Adenda”), a Microsoft oferece salvaguardas adicionais ao Cliente para o tratamento dos dados pessoais, no âmbito do RGPD, pela Microsoft em nome do Cliente e ressarcimentos adicionais aos titulares de</w:t>
      </w:r>
      <w:r w:rsidR="00853443">
        <w:t> </w:t>
      </w:r>
      <w:r>
        <w:t xml:space="preserve">dados que estão relacionados com esses dados pessoais. </w:t>
      </w:r>
    </w:p>
    <w:p w14:paraId="1B8B2B27" w14:textId="6B0F7B02" w:rsidR="004D5D88" w:rsidRPr="00FC77AC" w:rsidRDefault="004D5D88" w:rsidP="004D5D88">
      <w:pPr>
        <w:pStyle w:val="ProductList-Body"/>
        <w:spacing w:after="120"/>
      </w:pPr>
      <w:r>
        <w:t>A presente Adenda complementa e integra a DPA, mas não é uma sua variação ou modificação.</w:t>
      </w:r>
    </w:p>
    <w:p w14:paraId="450341B9" w14:textId="7CB975CC" w:rsidR="004D5D88" w:rsidRPr="00FC77AC" w:rsidRDefault="004D5D88" w:rsidP="004D5D88">
      <w:pPr>
        <w:pStyle w:val="ProductList-Body"/>
        <w:numPr>
          <w:ilvl w:val="0"/>
          <w:numId w:val="10"/>
        </w:numPr>
        <w:spacing w:after="120"/>
        <w:ind w:left="0" w:firstLine="0"/>
      </w:pPr>
      <w:r>
        <w:rPr>
          <w:b/>
          <w:bCs/>
          <w:u w:val="single"/>
        </w:rPr>
        <w:t>Problemas Relacionados com as Encomendas</w:t>
      </w:r>
      <w:r w:rsidRPr="00883380">
        <w:rPr>
          <w:b/>
          <w:bCs/>
        </w:rPr>
        <w:t>.</w:t>
      </w:r>
      <w:r>
        <w:t xml:space="preserve"> No caso de a Microsoft receber uma ordem de terceiros para a divulgação obrigatória de quaisquer dados pessoais tratados ao abrigo desta DPA, a Microsoft deve:</w:t>
      </w:r>
    </w:p>
    <w:p w14:paraId="28FD25C8" w14:textId="7952D941" w:rsidR="004D5D88" w:rsidRPr="00FC77AC" w:rsidRDefault="004D5D88" w:rsidP="004D5D88">
      <w:pPr>
        <w:pStyle w:val="ProductList-Body"/>
        <w:numPr>
          <w:ilvl w:val="0"/>
          <w:numId w:val="16"/>
        </w:numPr>
        <w:spacing w:after="120"/>
      </w:pPr>
      <w:r>
        <w:t>envidar todos os esforços considerados razoáveis para redirecionar os terceiros para solicitarem os dados diretamente ao Cliente;</w:t>
      </w:r>
    </w:p>
    <w:p w14:paraId="129F3FC1" w14:textId="57D79769" w:rsidR="004D5D88" w:rsidRPr="00FC77AC" w:rsidRDefault="004D5D88" w:rsidP="004D5D88">
      <w:pPr>
        <w:pStyle w:val="ProductList-Body"/>
        <w:numPr>
          <w:ilvl w:val="0"/>
          <w:numId w:val="16"/>
        </w:numPr>
        <w:spacing w:after="120"/>
      </w:pPr>
      <w:r>
        <w:t>notificar imediatamente o Cliente, a menos que tal seja proibido aos terceiros requerentes pela legislação aplicável; e, se estiver proibida de notificar o Cliente, envidar todos os esforços legais para obter o direito a renunciar à proibição para comunicar ao Cliente a máxima informação possível; e</w:t>
      </w:r>
    </w:p>
    <w:p w14:paraId="31D3C6B0" w14:textId="2946030E" w:rsidR="000B341C" w:rsidRPr="00FC77AC" w:rsidRDefault="004D5D88" w:rsidP="004D5D88">
      <w:pPr>
        <w:pStyle w:val="ProductList-Body"/>
        <w:numPr>
          <w:ilvl w:val="0"/>
          <w:numId w:val="16"/>
        </w:numPr>
        <w:spacing w:after="120"/>
      </w:pPr>
      <w:r>
        <w:t xml:space="preserve">envidar todos os esforços legais para desafiar a ordem de divulgação com base em quaisquer lacunas jurídicas ao abrigo da legislação aplicável à parte requerente, ou de quaisquer conflitos relevantes com a legislação aplicável da União Europeia ou legislação da União Europeia aplicável.  </w:t>
      </w:r>
    </w:p>
    <w:p w14:paraId="025D7747" w14:textId="0F034107" w:rsidR="004D5D88" w:rsidRPr="00FC77AC" w:rsidRDefault="006E33EC" w:rsidP="008C5792">
      <w:pPr>
        <w:pStyle w:val="ProductList-Body"/>
        <w:spacing w:after="120"/>
      </w:pPr>
      <w:r>
        <w:t>Se, após os passos descritos de a. a c. acima, a Microsoft ou qualquer uma das suas afiliadas continuar a estar obrigada a divulgar os dados pessoais, irá divulgar apenas a quantidade mínima desses dados necessária para satisfazer a ordem de divulgação obrigatória.</w:t>
      </w:r>
    </w:p>
    <w:p w14:paraId="56B5A00E" w14:textId="77777777" w:rsidR="004D5D88" w:rsidRPr="00FC77AC" w:rsidRDefault="004D5D88" w:rsidP="004D5D88">
      <w:pPr>
        <w:pStyle w:val="ProductList-Body"/>
        <w:spacing w:after="120"/>
      </w:pPr>
      <w:r>
        <w:t xml:space="preserve">Para efeitos da presente secção, os esforços legais não incluem as ações que possam resultar em sanções civis ou criminais, como a desobediência ao tribunal ao abrigo da legislação da jurisdição relevante.  </w:t>
      </w:r>
    </w:p>
    <w:p w14:paraId="10CA1AF3" w14:textId="1AF8F90E" w:rsidR="004D5D88" w:rsidRPr="00FC77AC" w:rsidRDefault="004D5D88" w:rsidP="004D5D88">
      <w:pPr>
        <w:pStyle w:val="ProductList-Body"/>
        <w:numPr>
          <w:ilvl w:val="0"/>
          <w:numId w:val="10"/>
        </w:numPr>
        <w:spacing w:after="120"/>
        <w:ind w:left="0" w:firstLine="0"/>
      </w:pPr>
      <w:r>
        <w:rPr>
          <w:b/>
          <w:bCs/>
          <w:u w:val="single"/>
        </w:rPr>
        <w:t>Indemnização dos Titulares dos Dados</w:t>
      </w:r>
      <w:r w:rsidRPr="00883380">
        <w:rPr>
          <w:b/>
          <w:bCs/>
        </w:rPr>
        <w:t>.</w:t>
      </w:r>
      <w:r>
        <w:t xml:space="preserve"> Sujeita às Secções 3 e 4, a Microsoft irá indemnizar um titular de dados por quaisquer danos materiais ou</w:t>
      </w:r>
      <w:r w:rsidR="00917A3A">
        <w:t> </w:t>
      </w:r>
      <w:r>
        <w:t>não materiais ao titular de dados causados pela divulgação de dados pessoais do titular de dados por parte da Microsoft, que tenham sido transferidos como resposta a uma ordem de autoridades policiais ou judiciais, ou de um organismo governamental que não seja da UE/EEE em violação das obrigações da Microsoft ao abrigo do Capítulo do RGPD (uma “Divulgação Relevante”). Sem prejuízo do acima exposto, a Microsoft não terá qualquer obrigação de indemnizar o titular de dados ao abrigo da presente Secção 2, na medida em que o titular de dados já tenha recebido uma indemnização pelos mesmos danos, seja da Microsoft ou outro.</w:t>
      </w:r>
    </w:p>
    <w:p w14:paraId="347888F0" w14:textId="77777777" w:rsidR="004D5D88" w:rsidRPr="00FC77AC" w:rsidRDefault="004D5D88" w:rsidP="004D5D88">
      <w:pPr>
        <w:pStyle w:val="ProductList-Body"/>
        <w:numPr>
          <w:ilvl w:val="0"/>
          <w:numId w:val="10"/>
        </w:numPr>
        <w:spacing w:after="120"/>
        <w:ind w:left="0" w:firstLine="0"/>
      </w:pPr>
      <w:r>
        <w:rPr>
          <w:b/>
          <w:bCs/>
          <w:u w:val="single"/>
        </w:rPr>
        <w:t>Condições de Indemnização</w:t>
      </w:r>
      <w:r w:rsidRPr="004C476A">
        <w:rPr>
          <w:b/>
          <w:bCs/>
        </w:rPr>
        <w:t>.</w:t>
      </w:r>
      <w:r>
        <w:t xml:space="preserve"> A indemnização ao abrigo da Secção 2 é condicional ao facto de o titular de dados estabelecer, de modo satisfatório para a Microsoft, que:</w:t>
      </w:r>
    </w:p>
    <w:p w14:paraId="0F2A1C8F" w14:textId="77777777" w:rsidR="004D5D88" w:rsidRPr="00FC77AC" w:rsidRDefault="004D5D88" w:rsidP="004D5D88">
      <w:pPr>
        <w:pStyle w:val="ProductList-Body"/>
        <w:numPr>
          <w:ilvl w:val="0"/>
          <w:numId w:val="17"/>
        </w:numPr>
        <w:spacing w:after="120"/>
      </w:pPr>
      <w:r>
        <w:t xml:space="preserve">a Microsoft empenhou-se numa Divulgação Relevante; </w:t>
      </w:r>
    </w:p>
    <w:p w14:paraId="5D96445B" w14:textId="77777777" w:rsidR="004D5D88" w:rsidRPr="00FC77AC" w:rsidRDefault="004D5D88" w:rsidP="004D5D88">
      <w:pPr>
        <w:pStyle w:val="ProductList-Body"/>
        <w:numPr>
          <w:ilvl w:val="0"/>
          <w:numId w:val="17"/>
        </w:numPr>
        <w:spacing w:after="120"/>
      </w:pPr>
      <w:r>
        <w:t>a Divulgação Relevante era a base de uma tramitação oficial pela autoridade policial ou judicial, ou organismo governamental que não seja da UE/EEE contra o titular de dados; e</w:t>
      </w:r>
    </w:p>
    <w:p w14:paraId="68C94FEA" w14:textId="77777777" w:rsidR="004D5D88" w:rsidRPr="00FC77AC" w:rsidRDefault="004D5D88" w:rsidP="004D5D88">
      <w:pPr>
        <w:pStyle w:val="ProductList-Body"/>
        <w:numPr>
          <w:ilvl w:val="0"/>
          <w:numId w:val="17"/>
        </w:numPr>
        <w:spacing w:after="120"/>
      </w:pPr>
      <w:r>
        <w:t>a Divulgação Relevante causou danos materiais ou não materiais diretamente ao titular de dados.</w:t>
      </w:r>
    </w:p>
    <w:p w14:paraId="0E0BC3B0" w14:textId="77777777" w:rsidR="004D5D88" w:rsidRPr="00FC77AC" w:rsidRDefault="004D5D88" w:rsidP="004D5D88">
      <w:pPr>
        <w:pStyle w:val="ProductList-Body"/>
        <w:spacing w:after="120"/>
      </w:pPr>
      <w:r>
        <w:t>O titular de dados assume o ónus da prova relativamente às condições a. a c.</w:t>
      </w:r>
    </w:p>
    <w:p w14:paraId="745EFE31" w14:textId="77777777" w:rsidR="004D5D88" w:rsidRPr="00FC77AC" w:rsidRDefault="004D5D88" w:rsidP="004D5D88">
      <w:pPr>
        <w:pStyle w:val="ProductList-Body"/>
        <w:spacing w:after="120"/>
      </w:pPr>
      <w:r>
        <w:t xml:space="preserve">Sem prejuízo do acima exposto, a Microsoft não terá qualquer obrigação de indemnizar o titular de dados ao abrigo da Secção 2 se a Microsoft estabelecer que a Divulgação Relevante não violou a suas obrigações ao abrigo do Capítulo V do RGPD. </w:t>
      </w:r>
    </w:p>
    <w:p w14:paraId="7B4A9409" w14:textId="73F633CB" w:rsidR="004D5D88" w:rsidRPr="00FC77AC" w:rsidRDefault="004D5D88" w:rsidP="004D5D88">
      <w:pPr>
        <w:pStyle w:val="ProductList-Body"/>
        <w:numPr>
          <w:ilvl w:val="0"/>
          <w:numId w:val="10"/>
        </w:numPr>
        <w:spacing w:after="120"/>
        <w:ind w:left="0" w:firstLine="0"/>
      </w:pPr>
      <w:r>
        <w:rPr>
          <w:b/>
          <w:bCs/>
          <w:u w:val="single"/>
        </w:rPr>
        <w:t>Âmbito dos Danos</w:t>
      </w:r>
      <w:r w:rsidRPr="004C476A">
        <w:rPr>
          <w:b/>
          <w:bCs/>
        </w:rPr>
        <w:t>.</w:t>
      </w:r>
      <w:r>
        <w:t xml:space="preserve"> A indemnização ao abrigo da Secção 2 está limitada aos danos materiais e não materiais, conforme previsto no RGPD, e</w:t>
      </w:r>
      <w:r w:rsidR="00A963EA">
        <w:t> </w:t>
      </w:r>
      <w:r>
        <w:t>exclui os danos consequenciais e todos os outros danos que não resultem da violação do RGPD por parte da Microsoft.</w:t>
      </w:r>
    </w:p>
    <w:p w14:paraId="771E0F62" w14:textId="527CF76D" w:rsidR="004D5D88" w:rsidRPr="00FC77AC" w:rsidRDefault="004D5D88" w:rsidP="004D5D88">
      <w:pPr>
        <w:pStyle w:val="ProductList-Body"/>
        <w:numPr>
          <w:ilvl w:val="0"/>
          <w:numId w:val="10"/>
        </w:numPr>
        <w:spacing w:after="120"/>
        <w:ind w:left="0" w:firstLine="0"/>
      </w:pPr>
      <w:r>
        <w:rPr>
          <w:b/>
          <w:bCs/>
          <w:u w:val="single"/>
        </w:rPr>
        <w:t>Exercício dos Direitos</w:t>
      </w:r>
      <w:r w:rsidRPr="004C476A">
        <w:rPr>
          <w:b/>
          <w:bCs/>
        </w:rPr>
        <w:t>.</w:t>
      </w:r>
      <w:r>
        <w:t xml:space="preserve"> Os direitos concedidos aos titulares de dados ao abrigo da presente Adenda poderão ser impostos pelo titular de dados à</w:t>
      </w:r>
      <w:r w:rsidR="00CA28D2">
        <w:t> </w:t>
      </w:r>
      <w:r>
        <w:t>Microsoft, independentemente de qualquer restrição nas Cláusulas 3 ou 6 das Cláusulas Contratuais-Tipo. O titular de dados pode intentar uma ação ao abrigo da presente Adenda apenas numa base individual, e não no âmbito de uma ação judicial coletiva, de grupo ou representativa. Os</w:t>
      </w:r>
      <w:r w:rsidR="00CA28D2">
        <w:t> </w:t>
      </w:r>
      <w:r>
        <w:t>direitos concedidos aos titulares de dados ao abrigo da presente Adenda são pessoais dos titulares de dados e não poderão ser cedidos.</w:t>
      </w:r>
    </w:p>
    <w:p w14:paraId="57411504" w14:textId="3FC3D8B2" w:rsidR="004D5D88" w:rsidRPr="00FC77AC" w:rsidRDefault="004D5D88" w:rsidP="004D5D88">
      <w:pPr>
        <w:pStyle w:val="ProductList-Body"/>
        <w:numPr>
          <w:ilvl w:val="0"/>
          <w:numId w:val="10"/>
        </w:numPr>
        <w:spacing w:after="120"/>
        <w:ind w:left="0" w:firstLine="0"/>
      </w:pPr>
      <w:r>
        <w:rPr>
          <w:b/>
          <w:bCs/>
          <w:u w:val="single"/>
        </w:rPr>
        <w:t>Notificação de Alteração</w:t>
      </w:r>
      <w:r w:rsidRPr="004C476A">
        <w:rPr>
          <w:b/>
          <w:bCs/>
        </w:rPr>
        <w:t>.</w:t>
      </w:r>
      <w:r>
        <w:t xml:space="preserve"> A Microsoft aceita e garante que não tem qualquer razão para crer que a legislação que lhe é aplicável, ou aos seus</w:t>
      </w:r>
      <w:r w:rsidR="00510656">
        <w:t> </w:t>
      </w:r>
      <w:r>
        <w:t>subcontratantes, incluindo em qualquer país para o qual os dados pessoais sejam transferidos, por si só ou através de um subcontratante, a</w:t>
      </w:r>
      <w:r w:rsidR="00510656">
        <w:t> </w:t>
      </w:r>
      <w:r>
        <w:t>impede de cumprir as instruções recebidas do Cliente e as suas obrigações ao abrigo da presente Adenda ou das Cláusulas Contratuais-Tipo de</w:t>
      </w:r>
      <w:r w:rsidR="00510656">
        <w:t> </w:t>
      </w:r>
      <w:r>
        <w:t>2021, e que, no caso de haver uma alteração nesta legislação que possa ter um efeito adverso substancial às garantias e obrigações previstas pela presente Adenda ou pelas Cláusulas Contratuais-Tipo, notificará o Cliente sobre a alteração assim que tiver conhecimento da mesma, caso em</w:t>
      </w:r>
      <w:r w:rsidR="00510656">
        <w:t> </w:t>
      </w:r>
      <w:r>
        <w:t>que o Cliente tem o direito a suspender a transferência dos dados e/ou a cessar o contrato.</w:t>
      </w:r>
    </w:p>
    <w:p w14:paraId="6EDC203C" w14:textId="77777777" w:rsidR="00590619" w:rsidRDefault="00B143BE">
      <w:pPr>
        <w:sectPr w:rsidR="00590619" w:rsidSect="004B72B8">
          <w:footerReference w:type="default" r:id="rId32"/>
          <w:pgSz w:w="12240" w:h="15840"/>
          <w:pgMar w:top="1440" w:right="720" w:bottom="1440" w:left="720" w:header="720" w:footer="720" w:gutter="0"/>
          <w:cols w:space="720"/>
          <w:titlePg/>
          <w:docGrid w:linePitch="360"/>
        </w:sectPr>
      </w:pPr>
      <w:bookmarkStart w:id="171" w:name="_Toc6563856"/>
      <w:bookmarkStart w:id="172" w:name="_Toc21617077"/>
      <w:bookmarkStart w:id="173" w:name="_Toc489605628"/>
      <w:bookmarkStart w:id="174" w:name="_Toc8395070"/>
      <w:bookmarkStart w:id="175" w:name="_Toc26972890"/>
      <w:r>
        <w:br w:type="page"/>
      </w:r>
    </w:p>
    <w:p w14:paraId="0E478D05" w14:textId="417EFACE" w:rsidR="00237427" w:rsidRPr="00FC77AC" w:rsidRDefault="00237427" w:rsidP="00237427">
      <w:pPr>
        <w:pStyle w:val="ProductList-SectionHeading"/>
        <w:spacing w:after="120"/>
        <w:outlineLvl w:val="0"/>
      </w:pPr>
      <w:bookmarkStart w:id="176" w:name="_Toc8395071"/>
      <w:bookmarkStart w:id="177" w:name="_Toc489605629"/>
      <w:bookmarkStart w:id="178" w:name="_Toc6563859"/>
      <w:bookmarkStart w:id="179" w:name="_Toc21617080"/>
      <w:bookmarkStart w:id="180" w:name="_Toc26972906"/>
      <w:bookmarkStart w:id="181" w:name="Attachment1"/>
      <w:bookmarkStart w:id="182" w:name="_Toc155367334"/>
      <w:bookmarkEnd w:id="171"/>
      <w:bookmarkEnd w:id="172"/>
      <w:bookmarkEnd w:id="173"/>
      <w:bookmarkEnd w:id="174"/>
      <w:bookmarkEnd w:id="175"/>
      <w:r>
        <w:t>Anexo 1 – Termos do Regulamento de Proteção de Dados Geral da</w:t>
      </w:r>
      <w:r w:rsidR="008771D6">
        <w:t> </w:t>
      </w:r>
      <w:r>
        <w:t>União Europeia</w:t>
      </w:r>
      <w:bookmarkEnd w:id="176"/>
      <w:bookmarkEnd w:id="177"/>
      <w:bookmarkEnd w:id="178"/>
      <w:bookmarkEnd w:id="179"/>
      <w:bookmarkEnd w:id="180"/>
      <w:bookmarkEnd w:id="181"/>
      <w:bookmarkEnd w:id="182"/>
    </w:p>
    <w:p w14:paraId="69F9C46B" w14:textId="2BB24021" w:rsidR="00237427" w:rsidRPr="00FC77AC" w:rsidRDefault="00237427" w:rsidP="00237427">
      <w:pPr>
        <w:pStyle w:val="ProductList-Body"/>
        <w:spacing w:after="120"/>
      </w:pPr>
      <w:r>
        <w:t>A Microsoft assume os compromissos nestes Termos do RGPD perante todos os clientes a partir de 25 de maio de 2018. Estes compromissos são vinculativos para a Microsoft relativamente ao Cliente, independentemente (1) da versão dos Termos de Produto e da DPA que é, de outro modo, aplicável a qualquer subscrição ou licença de Produto especificado, ou (2) qualquer outro contrato que referencie este anexo.</w:t>
      </w:r>
    </w:p>
    <w:p w14:paraId="1696638F" w14:textId="1E03F76A" w:rsidR="00237427" w:rsidRPr="00FC77AC" w:rsidRDefault="00DD6D76" w:rsidP="00237427">
      <w:pPr>
        <w:pStyle w:val="ProductList-Body"/>
        <w:spacing w:after="120"/>
      </w:pPr>
      <w:bookmarkStart w:id="183" w:name="_Hlk24455530"/>
      <w:r>
        <w:t>Para efeitos dos presentes Termos do RGPD, o Cliente e a Microsoft concordam que o Cliente é o responsável pelo tratamento dos Dados Pessoais e a Microsoft é o contratante destes dados, exceto quando o Cliente agir como contratante dos Dados Pessoais, caso em que a Microsoft é um subcontratante. Os presentes Termos do RGPD são aplicáveis ao tratamento de Dados Pessoais, no âmbito do RGPD, pela Microsoft em nome do Cliente. Os presentes Termos do RGPD não limitam nem reduzem quaisquer compromissos de proteção de dados que a Microsoft faça perante o</w:t>
      </w:r>
      <w:r w:rsidR="00B47EA6">
        <w:t> </w:t>
      </w:r>
      <w:r>
        <w:t>Cliente nos Termos de Produto ou em qualquer outro contrato celebrado entre a Microsoft e o Cliente. Os presentes Termos do RGPD não são aplicáveis quando a Microsoft é um responsável pelo tratamento dos Dados Pessoais.</w:t>
      </w:r>
      <w:bookmarkEnd w:id="183"/>
    </w:p>
    <w:p w14:paraId="0B5612D4" w14:textId="77777777" w:rsidR="008C6B40" w:rsidRPr="00237427" w:rsidRDefault="008C6B40" w:rsidP="008C6B40">
      <w:pPr>
        <w:pStyle w:val="ProductList-Body"/>
        <w:spacing w:after="120"/>
        <w:outlineLvl w:val="1"/>
        <w:rPr>
          <w:b/>
          <w:color w:val="00188F"/>
        </w:rPr>
      </w:pPr>
      <w:bookmarkStart w:id="184" w:name="_Toc26972907"/>
      <w:r>
        <w:rPr>
          <w:b/>
          <w:color w:val="00188F"/>
        </w:rPr>
        <w:t>Obrigações Relevantes do RGPD: Artigos 5, 28, 32 e 33</w:t>
      </w:r>
      <w:bookmarkEnd w:id="184"/>
    </w:p>
    <w:p w14:paraId="001CF6F5" w14:textId="77777777" w:rsidR="008C6B40" w:rsidRPr="00BD53D0" w:rsidRDefault="008C6B40" w:rsidP="008C6B40">
      <w:pPr>
        <w:pStyle w:val="ProductList-Body"/>
        <w:spacing w:after="120"/>
        <w:ind w:left="158"/>
        <w:rPr>
          <w:b/>
        </w:rPr>
      </w:pPr>
      <w:r>
        <w:rPr>
          <w:b/>
        </w:rPr>
        <w:t xml:space="preserve">1. </w:t>
      </w:r>
      <w:r>
        <w:rPr>
          <w:bCs/>
        </w:rPr>
        <w:t>A Microsoft apoia as obrigações de responsabilidade do Cliente através da presente DPA e da documentação do produto fornecida ao Cliente, e continuará a fazê-lo durante a vigência da subscrição do Cliente ou do compromisso de Serviços Profissionais aplicáveis em conformidade com a subsecção 3(h) abaixo. (Artigo 5(2))</w:t>
      </w:r>
    </w:p>
    <w:p w14:paraId="78427D4D" w14:textId="152CECC2" w:rsidR="00237427" w:rsidRPr="00FC77AC" w:rsidRDefault="008C6B40" w:rsidP="00237427">
      <w:pPr>
        <w:pStyle w:val="ProductList-Body"/>
        <w:spacing w:after="120"/>
        <w:ind w:left="158"/>
      </w:pPr>
      <w:r>
        <w:rPr>
          <w:b/>
        </w:rPr>
        <w:t>2</w:t>
      </w:r>
      <w:r w:rsidR="00237427">
        <w:rPr>
          <w:b/>
        </w:rPr>
        <w:t>.</w:t>
      </w:r>
      <w:r w:rsidR="00237427" w:rsidRPr="00D05E47">
        <w:rPr>
          <w:bCs/>
        </w:rPr>
        <w:t xml:space="preserve"> </w:t>
      </w:r>
      <w:r w:rsidR="00237427">
        <w:t>A Microsoft não deve contratar outro contratante sem a autorização escrita geral ou específica prévia do Cliente. No caso da autorização escrita geral, a Microsoft informará o Cliente de quaisquer alterações pretendidas relativas à inclusão ou substituição de outros contratantes, dando ao Cliente a oportunidade de contestar estas alterações. (Artigo 28(2))</w:t>
      </w:r>
    </w:p>
    <w:p w14:paraId="29CDF5CD" w14:textId="09FAEC61" w:rsidR="00237427" w:rsidRPr="00FC77AC" w:rsidRDefault="008C6B40" w:rsidP="00237427">
      <w:pPr>
        <w:pStyle w:val="ProductList-Body"/>
        <w:spacing w:after="120"/>
        <w:ind w:left="158"/>
      </w:pPr>
      <w:r>
        <w:rPr>
          <w:b/>
        </w:rPr>
        <w:t>3</w:t>
      </w:r>
      <w:r w:rsidR="00237427">
        <w:rPr>
          <w:b/>
        </w:rPr>
        <w:t>.</w:t>
      </w:r>
      <w:r w:rsidR="00237427">
        <w:t xml:space="preserve"> O tratamento de dados por parte da Microsoft será regulado pelos presentes Termos do RGPD ao abrigo da legislação da União Europeia (daqui em diante, “União”) ou de um Estado-Membro, que são vinculativos para a Microsoft relativamente ao Cliente. O objeto e a duração do</w:t>
      </w:r>
      <w:r w:rsidR="00E00E8F">
        <w:t> </w:t>
      </w:r>
      <w:r w:rsidR="00237427">
        <w:t>tratamento de dados, a natureza e finalidade do tratamento de dados, o tipo de Dados Pessoais, as categorias dos titulares dos dados, bem como as obrigações e direitos do Cliente são estabelecidos no contrato de licenciamento do Cliente, incluindo os presentes Termos do RGPD. Em</w:t>
      </w:r>
      <w:r w:rsidR="00E00E8F">
        <w:t> </w:t>
      </w:r>
      <w:r w:rsidR="00237427">
        <w:t xml:space="preserve">concreto, a Microsoft irá: </w:t>
      </w:r>
    </w:p>
    <w:p w14:paraId="5D5B72A4" w14:textId="40462673" w:rsidR="00237427" w:rsidRPr="00FC77AC" w:rsidRDefault="00237427" w:rsidP="00237427">
      <w:pPr>
        <w:pStyle w:val="ProductList-Body"/>
        <w:spacing w:after="120"/>
        <w:ind w:left="1440" w:hanging="720"/>
      </w:pPr>
      <w:r>
        <w:rPr>
          <w:b/>
        </w:rPr>
        <w:t>(a)</w:t>
      </w:r>
      <w:r>
        <w:tab/>
        <w:t>tratar os dados pessoais apenas mediante instruções documentadas do Cliente, incluindo no que respeita às transferências de</w:t>
      </w:r>
      <w:r w:rsidR="00164A4B">
        <w:t> </w:t>
      </w:r>
      <w:r>
        <w:t>Dados Pessoais para países terceiros ou organizações internacionais, a menos que seja obrigado a fazê-lo pelo direito da</w:t>
      </w:r>
      <w:r w:rsidR="00164A4B">
        <w:t> </w:t>
      </w:r>
      <w:r>
        <w:t>União ou do Estado-Membro a que a Microsoft está sujeita, informando nesse caso o Cliente desse requisito jurídico antes</w:t>
      </w:r>
      <w:r w:rsidR="00164A4B">
        <w:t> </w:t>
      </w:r>
      <w:r>
        <w:t xml:space="preserve">do tratamento, salvo se a lei proibir tal informação por motivos importantes de interesse público; </w:t>
      </w:r>
    </w:p>
    <w:p w14:paraId="1849EE20" w14:textId="4488310D" w:rsidR="00237427" w:rsidRPr="00FC77AC" w:rsidRDefault="00237427" w:rsidP="00237427">
      <w:pPr>
        <w:pStyle w:val="ProductList-Body"/>
        <w:spacing w:after="120"/>
        <w:ind w:left="1440" w:hanging="720"/>
      </w:pPr>
      <w:r>
        <w:rPr>
          <w:b/>
        </w:rPr>
        <w:t>(b)</w:t>
      </w:r>
      <w:r>
        <w:tab/>
        <w:t xml:space="preserve">assegurar que as pessoas autorizadas a tratar os Dados Pessoais assumiram um compromisso de confidencialidade ou estão sujeitas a adequadas obrigações legais de confidencialidade; </w:t>
      </w:r>
    </w:p>
    <w:p w14:paraId="6740EE5B" w14:textId="77777777" w:rsidR="00237427" w:rsidRPr="00FC77AC" w:rsidRDefault="00237427" w:rsidP="00237427">
      <w:pPr>
        <w:pStyle w:val="ProductList-Body"/>
        <w:spacing w:after="120"/>
        <w:ind w:left="720"/>
      </w:pPr>
      <w:r>
        <w:rPr>
          <w:b/>
        </w:rPr>
        <w:t>(c)</w:t>
      </w:r>
      <w:r>
        <w:tab/>
        <w:t xml:space="preserve">adotar todas as medidas exigidas nos termos do artigo 32 do RGPD; </w:t>
      </w:r>
    </w:p>
    <w:p w14:paraId="410503C2" w14:textId="77777777" w:rsidR="00237427" w:rsidRPr="00FC77AC" w:rsidRDefault="00237427" w:rsidP="00237427">
      <w:pPr>
        <w:pStyle w:val="ProductList-Body"/>
        <w:spacing w:after="120"/>
        <w:ind w:left="720"/>
      </w:pPr>
      <w:r>
        <w:rPr>
          <w:b/>
        </w:rPr>
        <w:t>(d)</w:t>
      </w:r>
      <w:r>
        <w:tab/>
        <w:t xml:space="preserve">respeitar as condições a que se referem os parágrafos 1 e 3 para contratar outro contratante; </w:t>
      </w:r>
    </w:p>
    <w:p w14:paraId="786DF620" w14:textId="24AC0837" w:rsidR="00237427" w:rsidRPr="00FC77AC" w:rsidRDefault="00237427" w:rsidP="00237427">
      <w:pPr>
        <w:pStyle w:val="ProductList-Body"/>
        <w:spacing w:after="120"/>
        <w:ind w:left="1440" w:hanging="720"/>
      </w:pPr>
      <w:r>
        <w:rPr>
          <w:b/>
        </w:rPr>
        <w:t>(e)</w:t>
      </w:r>
      <w:r>
        <w:tab/>
        <w:t xml:space="preserve">tomar em conta a natureza do tratamento e, na medida do possível, prestar assistência ao Cliente pelo tratamento através de medidas técnicas e organizativas adequadas, para permitir que este cumpra a sua obrigação de dar resposta aos pedidos tendo em vista o exercício dos seus direitos previstos no Capítulo III do RGPD; </w:t>
      </w:r>
    </w:p>
    <w:p w14:paraId="2D8822DC" w14:textId="77777777" w:rsidR="00237427" w:rsidRPr="00FC77AC" w:rsidRDefault="00237427" w:rsidP="00237427">
      <w:pPr>
        <w:pStyle w:val="ProductList-Body"/>
        <w:spacing w:after="120"/>
        <w:ind w:left="1440" w:hanging="720"/>
      </w:pPr>
      <w:r>
        <w:rPr>
          <w:b/>
        </w:rPr>
        <w:t>(f)</w:t>
      </w:r>
      <w:r>
        <w:tab/>
        <w:t>prestar assistência ao Cliente no sentido de assegurar o cumprimento das obrigações previstas nos Artigos 32 a 36, tendo em conta a natureza do tratamento e a informação ao dispor da Microsoft;</w:t>
      </w:r>
    </w:p>
    <w:p w14:paraId="5AAE27DD" w14:textId="70A9E673" w:rsidR="00237427" w:rsidRPr="00FC77AC" w:rsidRDefault="00237427" w:rsidP="00237427">
      <w:pPr>
        <w:pStyle w:val="ProductList-Body"/>
        <w:spacing w:after="120"/>
        <w:ind w:left="1440" w:hanging="720"/>
      </w:pPr>
      <w:r>
        <w:rPr>
          <w:b/>
        </w:rPr>
        <w:t>(g)</w:t>
      </w:r>
      <w:r>
        <w:tab/>
        <w:t>consoante a escolha do Cliente, apagar ou devolver-lhe todos os Dados Pessoais depois de concluída a prestação de serviços relacionados com o tratamento, apagando as cópias existentes, a menos que a conservação dos dados seja exigida ao abrigo do</w:t>
      </w:r>
      <w:r w:rsidR="008E76D7">
        <w:t> </w:t>
      </w:r>
      <w:r>
        <w:t xml:space="preserve">direito da União ou dos Estados-Membros; </w:t>
      </w:r>
    </w:p>
    <w:p w14:paraId="663C303C" w14:textId="77777777" w:rsidR="00237427" w:rsidRPr="00FC77AC" w:rsidRDefault="00237427" w:rsidP="00237427">
      <w:pPr>
        <w:pStyle w:val="ProductList-Body"/>
        <w:spacing w:after="120"/>
        <w:ind w:left="1440" w:hanging="720"/>
      </w:pPr>
      <w:r>
        <w:rPr>
          <w:b/>
        </w:rPr>
        <w:t>(h)</w:t>
      </w:r>
      <w:r>
        <w:tab/>
        <w:t xml:space="preserve">disponibilizar ao Cliente todas as informações necessárias para demonstrar o cumprimento das obrigações previstas no presente Artigo 28, bem como facilitar e contribuir para as auditorias, inclusive as inspeções, conduzidas pelo Cliente ou por outro auditor por este mandatado. </w:t>
      </w:r>
    </w:p>
    <w:p w14:paraId="2E135DAB" w14:textId="77777777" w:rsidR="00237427" w:rsidRPr="00FC77AC" w:rsidRDefault="00237427" w:rsidP="00237427">
      <w:pPr>
        <w:pStyle w:val="ProductList-Body"/>
        <w:spacing w:after="120"/>
        <w:ind w:left="158"/>
      </w:pPr>
      <w:r>
        <w:t>A Microsoft informará imediatamente o Cliente se, no seu entender, alguma instrução violar o RGPD ou outras disposições da União ou dos Estados-Membros em matéria de proteção de dados. (Artigo 28(3))</w:t>
      </w:r>
    </w:p>
    <w:p w14:paraId="37FD23DE" w14:textId="2848A0C2" w:rsidR="00237427" w:rsidRPr="00FC77AC" w:rsidRDefault="008C6B40" w:rsidP="00237427">
      <w:pPr>
        <w:pStyle w:val="ProductList-Body"/>
        <w:spacing w:after="120"/>
        <w:ind w:left="158"/>
      </w:pPr>
      <w:r>
        <w:rPr>
          <w:b/>
        </w:rPr>
        <w:t>4</w:t>
      </w:r>
      <w:r w:rsidR="00237427">
        <w:rPr>
          <w:b/>
        </w:rPr>
        <w:t>.</w:t>
      </w:r>
      <w:r w:rsidR="00237427">
        <w:t xml:space="preserve"> Se a Microsoft contratar outro contratante para a realização de operações específicas de tratamento de dados por conta do Cliente, serão impostas a esse outro contratante, por contrato ou outro ato normativo ao abrigo do direito da União ou dos Estados-Membros, as mesmas obrigações em matéria de proteção de dados que as estabelecidas nos Termos do RGPD, em particular a obrigação de apresentar garantias suficientes de execução de medidas técnicas e organizativas adequadas de uma forma que o tratamento seja conforme com os requisitos do RGPD. Se esse outro contratante não cumprir as suas obrigações em matéria de proteção de dados, a Microsoft continua a ser plenamente responsável, perante o Cliente, pelo cumprimento das obrigações desse outro contratante. (Artigo 28(4))</w:t>
      </w:r>
    </w:p>
    <w:p w14:paraId="0555BEB7" w14:textId="50565E8C" w:rsidR="00237427" w:rsidRPr="00FC77AC" w:rsidRDefault="008C6B40" w:rsidP="00237427">
      <w:pPr>
        <w:pStyle w:val="ProductList-Body"/>
        <w:spacing w:after="120"/>
        <w:ind w:left="158"/>
      </w:pPr>
      <w:r>
        <w:rPr>
          <w:b/>
        </w:rPr>
        <w:t>5</w:t>
      </w:r>
      <w:r w:rsidR="00237427">
        <w:rPr>
          <w:b/>
        </w:rPr>
        <w:t>.</w:t>
      </w:r>
      <w:r w:rsidR="00237427">
        <w:t xml:space="preserve"> Tendo em conta as técnicas mais avançadas, os custos de aplicação e a natureza, o âmbito, o contexto e as finalidades do tratamento, bem como os riscos, de probabilidade e gravidade variável, para os direitos e liberdades das pessoas singulares, o Cliente e a Microsoft aplicam as medidas técnicas e organizativas adequadas para assegurar um nível de segurança adequado ao risco, incluindo, consoante o que for adequado: </w:t>
      </w: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a pseudonimização e a cifragem dos dados pessoais; </w:t>
      </w:r>
    </w:p>
    <w:p w14:paraId="2A7BB642" w14:textId="77777777" w:rsidR="00237427" w:rsidRPr="00FC77AC" w:rsidRDefault="00237427" w:rsidP="00D05E47">
      <w:pPr>
        <w:pStyle w:val="ProductList-Body"/>
        <w:spacing w:after="120"/>
        <w:ind w:left="1440" w:hanging="720"/>
      </w:pPr>
      <w:r>
        <w:rPr>
          <w:rFonts w:cstheme="minorHAnsi"/>
          <w:b/>
          <w:szCs w:val="18"/>
        </w:rPr>
        <w:t>(b)</w:t>
      </w:r>
      <w:r>
        <w:rPr>
          <w:rFonts w:cstheme="minorHAnsi"/>
          <w:szCs w:val="18"/>
        </w:rPr>
        <w:tab/>
        <w:t xml:space="preserve">a capacidade de assegurar a confidencialidade, integridade, disponibilidade e resiliência permanentes dos sistemas e dos serviços de tratamento; </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a capacidade de restabelecer a disponibilidade e o acesso aos Dados Pessoais de forma atempada no caso de um incidente físico ou técnico; e</w:t>
      </w:r>
    </w:p>
    <w:p w14:paraId="4B6D2493" w14:textId="7D4A5798" w:rsidR="00237427" w:rsidRPr="00FC77AC" w:rsidRDefault="00237427" w:rsidP="00237427">
      <w:pPr>
        <w:pStyle w:val="ProductList-Body"/>
        <w:spacing w:after="120"/>
        <w:ind w:left="1440" w:hanging="720"/>
      </w:pPr>
      <w:r>
        <w:rPr>
          <w:rFonts w:cstheme="minorHAnsi"/>
          <w:b/>
          <w:szCs w:val="18"/>
        </w:rPr>
        <w:t>(d)</w:t>
      </w:r>
      <w:r>
        <w:rPr>
          <w:rFonts w:cstheme="minorHAnsi"/>
          <w:szCs w:val="18"/>
        </w:rPr>
        <w:tab/>
        <w:t>um processo para testar, apreciar e avaliar regularmente a eficácia das medidas técnicas e organizativas para garantir a</w:t>
      </w:r>
      <w:r w:rsidR="000B5AC0">
        <w:rPr>
          <w:rFonts w:cstheme="minorHAnsi"/>
          <w:szCs w:val="18"/>
        </w:rPr>
        <w:t> </w:t>
      </w:r>
      <w:r>
        <w:rPr>
          <w:rFonts w:cstheme="minorHAnsi"/>
          <w:szCs w:val="18"/>
        </w:rPr>
        <w:t>segurança do tratamento. (Artigo 32(1))</w:t>
      </w:r>
    </w:p>
    <w:p w14:paraId="3520F22C" w14:textId="760B2C17" w:rsidR="00237427" w:rsidRPr="00FC77AC" w:rsidRDefault="008C6B40" w:rsidP="00237427">
      <w:pPr>
        <w:pStyle w:val="ProductList-Body"/>
        <w:spacing w:after="120"/>
        <w:ind w:left="158"/>
      </w:pPr>
      <w:r>
        <w:rPr>
          <w:b/>
        </w:rPr>
        <w:t>6</w:t>
      </w:r>
      <w:r w:rsidR="00237427">
        <w:rPr>
          <w:b/>
        </w:rPr>
        <w:t>.</w:t>
      </w:r>
      <w:r w:rsidR="00237427">
        <w:t xml:space="preserve"> Ao avaliar o nível de segurança adequado, devem ser tidos em conta, designadamente, os riscos apresentados pelo tratamento, em particular devido à destruição, perda e alteração acidentais ou ilícitas, e à divulgação ou ao acesso não autorizados, de Dados Pessoais transmitidos, conservados ou sujeitos a qualquer outro tipo de tratamento. (Artigo 32(2))</w:t>
      </w:r>
    </w:p>
    <w:p w14:paraId="4BF7427F" w14:textId="2451A9CD" w:rsidR="00237427" w:rsidRPr="00FC77AC" w:rsidRDefault="008C6B40" w:rsidP="00237427">
      <w:pPr>
        <w:pStyle w:val="ProductList-Body"/>
        <w:spacing w:after="120"/>
        <w:ind w:left="158"/>
      </w:pPr>
      <w:r>
        <w:rPr>
          <w:b/>
        </w:rPr>
        <w:t>7</w:t>
      </w:r>
      <w:r w:rsidR="00237427">
        <w:rPr>
          <w:b/>
        </w:rPr>
        <w:t>.</w:t>
      </w:r>
      <w:r w:rsidR="00237427">
        <w:t xml:space="preserve"> O Cliente e a Microsoft devem tomar medidas para assegurar que qualquer pessoa singular que, agindo sob a autoridade do Cliente ou do</w:t>
      </w:r>
      <w:r w:rsidR="005E7742">
        <w:t> </w:t>
      </w:r>
      <w:r w:rsidR="00237427">
        <w:t>Microsoft, tenha acesso a Dados Pessoais, só procede ao seu tratamento mediante instruções do Cliente, exceto se tal lhe for exigido pelo</w:t>
      </w:r>
      <w:r w:rsidR="005E7742">
        <w:t> </w:t>
      </w:r>
      <w:r w:rsidR="00237427">
        <w:t>direito da União ou de um Estado-Membro. (Artigo 32(4))</w:t>
      </w:r>
    </w:p>
    <w:p w14:paraId="67BEEB09" w14:textId="526258F0" w:rsidR="00237427" w:rsidRPr="00FC77AC" w:rsidRDefault="008C6B40" w:rsidP="00237427">
      <w:pPr>
        <w:pStyle w:val="ProductList-Body"/>
        <w:spacing w:after="120"/>
        <w:ind w:left="158"/>
      </w:pPr>
      <w:r>
        <w:rPr>
          <w:b/>
          <w:bCs/>
        </w:rPr>
        <w:t>8</w:t>
      </w:r>
      <w:r w:rsidR="00237427">
        <w:rPr>
          <w:b/>
          <w:bCs/>
        </w:rPr>
        <w:t>.</w:t>
      </w:r>
      <w:r w:rsidR="00237427">
        <w:t xml:space="preserve"> A Microsoft deve notificar o Cliente sem demora injustificada após ter tido conhecimento de uma violação dos Dados Pessoais. (Artigo 33(2)). Esta notificação incluirá as informações que um contratante tem de fornecer a um responsável pelo tratamento dos dados ao abrigo do Artigo 33(3) na medida em que essas informações estejam razoavelmente à disposição da Microsoft.</w:t>
      </w:r>
    </w:p>
    <w:p w14:paraId="3B4FCA89" w14:textId="77777777" w:rsidR="0014507A" w:rsidRPr="00FC77AC" w:rsidRDefault="00222A99" w:rsidP="0014507A">
      <w:pPr>
        <w:pStyle w:val="ProductList-Body"/>
        <w:shd w:val="clear" w:color="auto" w:fill="A6A6A6" w:themeFill="background1" w:themeFillShade="A6"/>
        <w:spacing w:after="120"/>
        <w:jc w:val="right"/>
      </w:pPr>
      <w:hyperlink w:anchor="TableofContents" w:tooltip="Índice" w:history="1">
        <w:r w:rsidR="00FC72B7">
          <w:rPr>
            <w:rStyle w:val="Hyperlink"/>
            <w:sz w:val="16"/>
            <w:szCs w:val="16"/>
          </w:rPr>
          <w:t>Índice</w:t>
        </w:r>
      </w:hyperlink>
      <w:r w:rsidR="00FC72B7">
        <w:rPr>
          <w:sz w:val="16"/>
          <w:szCs w:val="16"/>
        </w:rPr>
        <w:t xml:space="preserve"> / </w:t>
      </w:r>
      <w:hyperlink w:anchor="GeneralTerms" w:tooltip="Termos Gerais" w:history="1">
        <w:r w:rsidR="00FC72B7">
          <w:rPr>
            <w:rStyle w:val="Hyperlink"/>
            <w:sz w:val="16"/>
            <w:szCs w:val="16"/>
          </w:rPr>
          <w:t>Termos de Licenciamento Gerais</w:t>
        </w:r>
      </w:hyperlink>
    </w:p>
    <w:sectPr w:rsidR="0014507A" w:rsidRPr="00FC77AC" w:rsidSect="004B72B8">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5DFDD5B0" w14:textId="77777777" w:rsidR="004B72B8" w:rsidRDefault="004B72B8" w:rsidP="009A573F">
      <w:pPr>
        <w:spacing w:after="0" w:line="240" w:lineRule="auto"/>
      </w:pPr>
      <w:r>
        <w:separator/>
      </w:r>
    </w:p>
    <w:p w14:paraId="6DFBB42D" w14:textId="77777777" w:rsidR="004B72B8" w:rsidRDefault="004B72B8"/>
  </w:endnote>
  <w:endnote w:type="continuationSeparator" w:id="0">
    <w:p w14:paraId="565D3721" w14:textId="77777777" w:rsidR="004B72B8" w:rsidRDefault="004B72B8" w:rsidP="009A573F">
      <w:pPr>
        <w:spacing w:after="0" w:line="240" w:lineRule="auto"/>
      </w:pPr>
      <w:r>
        <w:continuationSeparator/>
      </w:r>
    </w:p>
    <w:p w14:paraId="5118CE2B" w14:textId="77777777" w:rsidR="004B72B8" w:rsidRDefault="004B72B8"/>
  </w:endnote>
  <w:endnote w:type="continuationNotice" w:id="1">
    <w:p w14:paraId="0033B69E" w14:textId="77777777" w:rsidR="004B72B8" w:rsidRDefault="004B72B8">
      <w:pPr>
        <w:spacing w:after="0" w:line="240" w:lineRule="auto"/>
      </w:pPr>
    </w:p>
    <w:p w14:paraId="5AF1719C" w14:textId="77777777" w:rsidR="004B72B8" w:rsidRDefault="004B72B8"/>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B535E" w:rsidRPr="00C76DF3" w14:paraId="7A36DDFE" w14:textId="77777777" w:rsidTr="00DB535E">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792D58E" w14:textId="58EBEB1C" w:rsidR="00DB535E" w:rsidRPr="00C76DF3" w:rsidRDefault="00222A99" w:rsidP="00DB535E">
          <w:pPr>
            <w:pStyle w:val="ProductList-OfferingBody"/>
            <w:ind w:left="-77" w:right="-73"/>
            <w:jc w:val="center"/>
            <w:rPr>
              <w:color w:val="808080" w:themeColor="background1" w:themeShade="80"/>
              <w:sz w:val="14"/>
              <w:szCs w:val="14"/>
            </w:rPr>
          </w:pPr>
          <w:hyperlink w:anchor="TableofContents" w:history="1">
            <w:r w:rsidR="00DB535E">
              <w:rPr>
                <w:rStyle w:val="Hyperlink"/>
                <w:sz w:val="14"/>
                <w:szCs w:val="14"/>
              </w:rPr>
              <w:t>Índice</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77175F35" w14:textId="4B98BA10" w:rsidR="00DB535E" w:rsidRPr="00C76DF3" w:rsidRDefault="00DB535E" w:rsidP="00DB535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6AC5E0D" w14:textId="14E409BD" w:rsidR="00DB535E" w:rsidRPr="00C76DF3" w:rsidRDefault="00222A99" w:rsidP="00DB535E">
          <w:pPr>
            <w:pStyle w:val="ProductList-OfferingBody"/>
            <w:ind w:left="-72" w:right="-74"/>
            <w:jc w:val="center"/>
            <w:rPr>
              <w:color w:val="808080" w:themeColor="background1" w:themeShade="80"/>
              <w:sz w:val="14"/>
              <w:szCs w:val="14"/>
            </w:rPr>
          </w:pPr>
          <w:hyperlink w:anchor="Introduction" w:history="1">
            <w:r w:rsidR="00DB535E">
              <w:rPr>
                <w:rStyle w:val="Hyperlink"/>
                <w:sz w:val="14"/>
                <w:szCs w:val="14"/>
              </w:rPr>
              <w:t>Introdução</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2DA104D8" w14:textId="0C3C24F9" w:rsidR="00DB535E" w:rsidRPr="00C76DF3" w:rsidRDefault="00DB535E" w:rsidP="00DB535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543B06F" w14:textId="452FCDCB" w:rsidR="00DB535E" w:rsidRPr="00C76DF3" w:rsidRDefault="00222A99" w:rsidP="00DB535E">
          <w:pPr>
            <w:pStyle w:val="ProductList-OfferingBody"/>
            <w:ind w:left="-72" w:right="-75"/>
            <w:jc w:val="center"/>
            <w:rPr>
              <w:color w:val="808080" w:themeColor="background1" w:themeShade="80"/>
              <w:sz w:val="14"/>
              <w:szCs w:val="14"/>
            </w:rPr>
          </w:pPr>
          <w:hyperlink w:anchor="GeneralTerms" w:history="1">
            <w:r w:rsidR="00DB535E">
              <w:rPr>
                <w:rStyle w:val="Hyperlink"/>
                <w:sz w:val="14"/>
                <w:szCs w:val="14"/>
              </w:rPr>
              <w:t>Termos Gerais</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60D43D42" w14:textId="733CF1B7" w:rsidR="00DB535E" w:rsidRPr="00C76DF3" w:rsidRDefault="00DB535E" w:rsidP="00DB535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93EE9E3" w14:textId="41C9B321" w:rsidR="00DB535E" w:rsidRPr="00C76DF3" w:rsidRDefault="00222A99" w:rsidP="00DB535E">
          <w:pPr>
            <w:pStyle w:val="ProductList-OfferingBody"/>
            <w:ind w:left="-72" w:right="-77"/>
            <w:jc w:val="center"/>
            <w:rPr>
              <w:color w:val="808080" w:themeColor="background1" w:themeShade="80"/>
              <w:sz w:val="14"/>
              <w:szCs w:val="14"/>
            </w:rPr>
          </w:pPr>
          <w:hyperlink w:anchor="DatProtectionTerms" w:history="1">
            <w:r w:rsidR="00DB535E">
              <w:rPr>
                <w:rStyle w:val="Hyperlink"/>
                <w:sz w:val="14"/>
                <w:szCs w:val="14"/>
              </w:rPr>
              <w:t>Termos da Proteção de Dados</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0D9F8C4C" w14:textId="33833298" w:rsidR="00DB535E" w:rsidRPr="00C76DF3" w:rsidRDefault="00DB535E" w:rsidP="00DB535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D6097D" w14:textId="58B0FFB6" w:rsidR="00DB535E" w:rsidRPr="00C76DF3" w:rsidRDefault="00222A99" w:rsidP="00DB535E">
          <w:pPr>
            <w:pStyle w:val="ProductList-OfferingBody"/>
            <w:ind w:left="-72" w:right="-76"/>
            <w:jc w:val="center"/>
            <w:rPr>
              <w:color w:val="808080" w:themeColor="background1" w:themeShade="80"/>
              <w:sz w:val="14"/>
              <w:szCs w:val="14"/>
            </w:rPr>
          </w:pPr>
          <w:hyperlink w:anchor="Attachment1" w:history="1">
            <w:r w:rsidR="00DB535E">
              <w:rPr>
                <w:rStyle w:val="Hyperlink"/>
                <w:sz w:val="14"/>
                <w:szCs w:val="14"/>
              </w:rPr>
              <w:t>Anexos</w:t>
            </w:r>
          </w:hyperlink>
        </w:p>
      </w:tc>
    </w:tr>
  </w:tbl>
  <w:p w14:paraId="42CBE414" w14:textId="3663700B" w:rsidR="006C78B3" w:rsidRPr="0074788A" w:rsidRDefault="006C78B3" w:rsidP="0074788A">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222A99"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Índice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222A99" w:rsidP="00591643">
          <w:pPr>
            <w:pStyle w:val="ProductList-OfferingBody"/>
            <w:ind w:left="-72" w:right="-74"/>
            <w:jc w:val="center"/>
            <w:rPr>
              <w:color w:val="808080" w:themeColor="background1" w:themeShade="80"/>
              <w:sz w:val="14"/>
              <w:szCs w:val="14"/>
            </w:rPr>
          </w:pPr>
          <w:hyperlink w:anchor="Introdução" w:history="1">
            <w:r w:rsidR="00FC72B7">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222A99"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222A99"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Termos de Privacidade e Segurança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222A99"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Serviço Online – Termos Específicos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222A99" w:rsidP="003812FE">
          <w:pPr>
            <w:pStyle w:val="ProductList-OfferingBody"/>
            <w:ind w:left="-72" w:right="-76"/>
            <w:jc w:val="center"/>
            <w:rPr>
              <w:color w:val="808080" w:themeColor="background1" w:themeShade="80"/>
              <w:sz w:val="14"/>
              <w:szCs w:val="14"/>
            </w:rPr>
          </w:pPr>
          <w:hyperlink w:anchor="Anexo 1" w:history="1">
            <w:r w:rsidR="00FC72B7">
              <w:rPr>
                <w:rStyle w:val="Hyperlink"/>
                <w:sz w:val="14"/>
                <w:szCs w:val="14"/>
              </w:rPr>
              <w:t>Anexos</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222A99"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Índice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222A99" w:rsidP="00B07097">
          <w:pPr>
            <w:pStyle w:val="ProductList-OfferingBody"/>
            <w:ind w:left="-72" w:right="-74"/>
            <w:jc w:val="center"/>
            <w:rPr>
              <w:color w:val="808080" w:themeColor="background1" w:themeShade="80"/>
              <w:sz w:val="14"/>
              <w:szCs w:val="14"/>
            </w:rPr>
          </w:pPr>
          <w:hyperlink w:anchor="Introdução" w:history="1">
            <w:r w:rsidR="00FC72B7">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222A99"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222A99"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Termos de Privacidade e Segurança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222A99"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Serviço Online – Termos Específicos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222A99" w:rsidP="00B07097">
          <w:pPr>
            <w:pStyle w:val="ProductList-OfferingBody"/>
            <w:ind w:left="-72" w:right="-76"/>
            <w:jc w:val="center"/>
            <w:rPr>
              <w:color w:val="808080" w:themeColor="background1" w:themeShade="80"/>
              <w:sz w:val="14"/>
              <w:szCs w:val="14"/>
            </w:rPr>
          </w:pPr>
          <w:hyperlink w:anchor="Anexo 1" w:history="1">
            <w:r w:rsidR="00FC72B7">
              <w:rPr>
                <w:rStyle w:val="Hyperlink"/>
                <w:sz w:val="14"/>
                <w:szCs w:val="14"/>
              </w:rPr>
              <w:t>Anexos</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B535E" w:rsidRPr="00C76DF3" w14:paraId="43F72D8B" w14:textId="77777777" w:rsidTr="00DB535E">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C4C490" w14:textId="4B3F1F6E" w:rsidR="00DB535E" w:rsidRPr="00C76DF3" w:rsidRDefault="00222A99" w:rsidP="00DB535E">
          <w:pPr>
            <w:pStyle w:val="ProductList-OfferingBody"/>
            <w:ind w:left="-77" w:right="-73"/>
            <w:jc w:val="center"/>
            <w:rPr>
              <w:color w:val="808080" w:themeColor="background1" w:themeShade="80"/>
              <w:sz w:val="14"/>
              <w:szCs w:val="14"/>
            </w:rPr>
          </w:pPr>
          <w:hyperlink w:anchor="TableofContents" w:history="1">
            <w:r w:rsidR="00DB535E">
              <w:rPr>
                <w:rStyle w:val="Hyperlink"/>
                <w:sz w:val="14"/>
                <w:szCs w:val="14"/>
              </w:rPr>
              <w:t>Índice</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44B59497" w14:textId="1DFDCC7E" w:rsidR="00DB535E" w:rsidRPr="00C76DF3" w:rsidRDefault="00DB535E" w:rsidP="00DB535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5123B40" w14:textId="48E74F62" w:rsidR="00DB535E" w:rsidRPr="00C76DF3" w:rsidRDefault="00222A99" w:rsidP="00DB535E">
          <w:pPr>
            <w:pStyle w:val="ProductList-OfferingBody"/>
            <w:ind w:left="-72" w:right="-74"/>
            <w:jc w:val="center"/>
            <w:rPr>
              <w:color w:val="808080" w:themeColor="background1" w:themeShade="80"/>
              <w:sz w:val="14"/>
              <w:szCs w:val="14"/>
            </w:rPr>
          </w:pPr>
          <w:hyperlink w:anchor="Introduction" w:history="1">
            <w:r w:rsidR="00DB535E">
              <w:rPr>
                <w:rStyle w:val="Hyperlink"/>
                <w:sz w:val="14"/>
                <w:szCs w:val="14"/>
              </w:rPr>
              <w:t>Introdução</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2777CA49" w14:textId="7E420E45" w:rsidR="00DB535E" w:rsidRPr="00C76DF3" w:rsidRDefault="00DB535E" w:rsidP="00DB535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99829A9" w14:textId="434CAF31" w:rsidR="00DB535E" w:rsidRPr="00C76DF3" w:rsidRDefault="00222A99" w:rsidP="00DB535E">
          <w:pPr>
            <w:pStyle w:val="ProductList-OfferingBody"/>
            <w:ind w:left="-72" w:right="-75"/>
            <w:jc w:val="center"/>
            <w:rPr>
              <w:color w:val="808080" w:themeColor="background1" w:themeShade="80"/>
              <w:sz w:val="14"/>
              <w:szCs w:val="14"/>
            </w:rPr>
          </w:pPr>
          <w:hyperlink w:anchor="GeneralTerms" w:history="1">
            <w:r w:rsidR="00DB535E">
              <w:rPr>
                <w:rStyle w:val="Hyperlink"/>
                <w:sz w:val="14"/>
                <w:szCs w:val="14"/>
              </w:rPr>
              <w:t>Termos Gerais</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1D831BC0" w14:textId="7471CD09" w:rsidR="00DB535E" w:rsidRPr="00C76DF3" w:rsidRDefault="00DB535E" w:rsidP="00DB535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9CC690B" w14:textId="71F123B9" w:rsidR="00DB535E" w:rsidRPr="00C76DF3" w:rsidRDefault="00222A99" w:rsidP="00DB535E">
          <w:pPr>
            <w:pStyle w:val="ProductList-OfferingBody"/>
            <w:ind w:left="-72" w:right="-77"/>
            <w:jc w:val="center"/>
            <w:rPr>
              <w:color w:val="808080" w:themeColor="background1" w:themeShade="80"/>
              <w:sz w:val="14"/>
              <w:szCs w:val="14"/>
            </w:rPr>
          </w:pPr>
          <w:hyperlink w:anchor="DatProtectionTerms" w:history="1">
            <w:r w:rsidR="00DB535E">
              <w:rPr>
                <w:rStyle w:val="Hyperlink"/>
                <w:sz w:val="14"/>
                <w:szCs w:val="14"/>
              </w:rPr>
              <w:t>Termos da Proteção de Dados</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41E6B219" w14:textId="1D1C2E3E" w:rsidR="00DB535E" w:rsidRPr="00C76DF3" w:rsidRDefault="00DB535E" w:rsidP="00DB535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4A4B4086" w14:textId="3474ABE7" w:rsidR="00DB535E" w:rsidRPr="00C76DF3" w:rsidRDefault="00222A99" w:rsidP="00DB535E">
          <w:pPr>
            <w:pStyle w:val="ProductList-OfferingBody"/>
            <w:ind w:left="-72" w:right="-76"/>
            <w:jc w:val="center"/>
            <w:rPr>
              <w:color w:val="808080" w:themeColor="background1" w:themeShade="80"/>
              <w:sz w:val="14"/>
              <w:szCs w:val="14"/>
            </w:rPr>
          </w:pPr>
          <w:hyperlink w:anchor="Attachment1" w:history="1">
            <w:r w:rsidR="00DB535E">
              <w:rPr>
                <w:rStyle w:val="Hyperlink"/>
                <w:sz w:val="14"/>
                <w:szCs w:val="14"/>
              </w:rPr>
              <w:t>Anexos</w:t>
            </w:r>
          </w:hyperlink>
        </w:p>
      </w:tc>
    </w:tr>
  </w:tbl>
  <w:p w14:paraId="29AB4D16" w14:textId="77777777" w:rsidR="006C78B3" w:rsidRPr="0074788A" w:rsidRDefault="006C78B3" w:rsidP="0074788A">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B535E" w:rsidRPr="00C76DF3" w14:paraId="6568E7B2" w14:textId="77777777" w:rsidTr="00DB535E">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5B4CA5B4" w14:textId="27BC6FC6" w:rsidR="00DB535E" w:rsidRPr="00C76DF3" w:rsidRDefault="00222A99" w:rsidP="00DB535E">
          <w:pPr>
            <w:pStyle w:val="ProductList-OfferingBody"/>
            <w:ind w:left="-77" w:right="-73"/>
            <w:jc w:val="center"/>
            <w:rPr>
              <w:color w:val="808080" w:themeColor="background1" w:themeShade="80"/>
              <w:sz w:val="14"/>
              <w:szCs w:val="14"/>
            </w:rPr>
          </w:pPr>
          <w:hyperlink w:anchor="TableofContents" w:history="1">
            <w:r w:rsidR="00DB535E">
              <w:rPr>
                <w:rStyle w:val="Hyperlink"/>
                <w:sz w:val="14"/>
                <w:szCs w:val="14"/>
              </w:rPr>
              <w:t>Índice</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267DCC53" w14:textId="679D7923" w:rsidR="00DB535E" w:rsidRPr="00C76DF3" w:rsidRDefault="00DB535E" w:rsidP="00DB535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3144F23" w14:textId="08CCF4C2" w:rsidR="00DB535E" w:rsidRPr="00C76DF3" w:rsidRDefault="00222A99" w:rsidP="00DB535E">
          <w:pPr>
            <w:pStyle w:val="ProductList-OfferingBody"/>
            <w:ind w:left="-72" w:right="-74"/>
            <w:jc w:val="center"/>
            <w:rPr>
              <w:color w:val="808080" w:themeColor="background1" w:themeShade="80"/>
              <w:sz w:val="14"/>
              <w:szCs w:val="14"/>
            </w:rPr>
          </w:pPr>
          <w:hyperlink w:anchor="Introduction" w:history="1">
            <w:r w:rsidR="00DB535E">
              <w:rPr>
                <w:rStyle w:val="Hyperlink"/>
                <w:sz w:val="14"/>
                <w:szCs w:val="14"/>
              </w:rPr>
              <w:t>Introdução</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7D2CDA63" w14:textId="72779E21" w:rsidR="00DB535E" w:rsidRPr="00C76DF3" w:rsidRDefault="00DB535E" w:rsidP="00DB535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CC2FEA7" w14:textId="286A2BC4" w:rsidR="00DB535E" w:rsidRPr="00C76DF3" w:rsidRDefault="00222A99" w:rsidP="00DB535E">
          <w:pPr>
            <w:pStyle w:val="ProductList-OfferingBody"/>
            <w:ind w:left="-72" w:right="-75"/>
            <w:jc w:val="center"/>
            <w:rPr>
              <w:color w:val="808080" w:themeColor="background1" w:themeShade="80"/>
              <w:sz w:val="14"/>
              <w:szCs w:val="14"/>
            </w:rPr>
          </w:pPr>
          <w:hyperlink w:anchor="GeneralTerms" w:history="1">
            <w:r w:rsidR="00DB535E">
              <w:rPr>
                <w:rStyle w:val="Hyperlink"/>
                <w:sz w:val="14"/>
                <w:szCs w:val="14"/>
              </w:rPr>
              <w:t>Termos Gerais</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1FB01BB8" w14:textId="6AE2AA1F" w:rsidR="00DB535E" w:rsidRPr="00C76DF3" w:rsidRDefault="00DB535E" w:rsidP="00DB535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2242D86" w14:textId="25DE703E" w:rsidR="00DB535E" w:rsidRPr="00C76DF3" w:rsidRDefault="00222A99" w:rsidP="00DB535E">
          <w:pPr>
            <w:pStyle w:val="ProductList-OfferingBody"/>
            <w:ind w:left="-72" w:right="-77"/>
            <w:jc w:val="center"/>
            <w:rPr>
              <w:color w:val="808080" w:themeColor="background1" w:themeShade="80"/>
              <w:sz w:val="14"/>
              <w:szCs w:val="14"/>
            </w:rPr>
          </w:pPr>
          <w:hyperlink w:anchor="DatProtectionTerms" w:history="1">
            <w:r w:rsidR="00DB535E">
              <w:rPr>
                <w:rStyle w:val="Hyperlink"/>
                <w:sz w:val="14"/>
                <w:szCs w:val="14"/>
              </w:rPr>
              <w:t>Termos da Proteção de Dados</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00F332B1" w14:textId="3BD7535E" w:rsidR="00DB535E" w:rsidRPr="00C76DF3" w:rsidRDefault="00DB535E" w:rsidP="00DB535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CEC6EF2" w14:textId="5581D16F" w:rsidR="00DB535E" w:rsidRPr="00C76DF3" w:rsidRDefault="00222A99" w:rsidP="00DB535E">
          <w:pPr>
            <w:pStyle w:val="ProductList-OfferingBody"/>
            <w:ind w:left="-72" w:right="-76"/>
            <w:jc w:val="center"/>
            <w:rPr>
              <w:color w:val="808080" w:themeColor="background1" w:themeShade="80"/>
              <w:sz w:val="14"/>
              <w:szCs w:val="14"/>
            </w:rPr>
          </w:pPr>
          <w:hyperlink w:anchor="Attachment1" w:history="1">
            <w:r w:rsidR="00DB535E">
              <w:rPr>
                <w:rStyle w:val="Hyperlink"/>
                <w:sz w:val="14"/>
                <w:szCs w:val="14"/>
              </w:rPr>
              <w:t>Anexos</w:t>
            </w:r>
          </w:hyperlink>
        </w:p>
      </w:tc>
    </w:tr>
  </w:tbl>
  <w:p w14:paraId="6E2D8BE2" w14:textId="77777777" w:rsidR="006C78B3" w:rsidRPr="00A01ED2" w:rsidRDefault="006C78B3" w:rsidP="003812F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4891BADE" w:rsidR="006C78B3" w:rsidRPr="00C76DF3" w:rsidRDefault="00222A99"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Índice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64A4D39A" w:rsidR="006C78B3" w:rsidRPr="00C76DF3" w:rsidRDefault="00222A99"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972F9D7" w:rsidR="006C78B3" w:rsidRPr="00C76DF3" w:rsidRDefault="00222A99"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22986E5A" w:rsidR="006C78B3" w:rsidRPr="00C76DF3" w:rsidRDefault="00222A99"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Termos da Proteção de Dados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0D0915AE" w:rsidR="006C78B3" w:rsidRPr="00C76DF3" w:rsidRDefault="00222A99"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Anexos</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222A99"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Índice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222A99" w:rsidP="00591643">
          <w:pPr>
            <w:pStyle w:val="ProductList-OfferingBody"/>
            <w:ind w:left="-72" w:right="-74"/>
            <w:jc w:val="center"/>
            <w:rPr>
              <w:color w:val="808080" w:themeColor="background1" w:themeShade="80"/>
              <w:sz w:val="14"/>
              <w:szCs w:val="14"/>
            </w:rPr>
          </w:pPr>
          <w:hyperlink w:anchor="Introdução" w:history="1">
            <w:r w:rsidR="00FC72B7">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222A99"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222A99"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Termos de Privacidade e Segurança</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222A99"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Serviço Online – Termos Específicos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222A99" w:rsidP="003812FE">
          <w:pPr>
            <w:pStyle w:val="ProductList-OfferingBody"/>
            <w:ind w:left="-72" w:right="-76"/>
            <w:jc w:val="center"/>
            <w:rPr>
              <w:color w:val="808080" w:themeColor="background1" w:themeShade="80"/>
              <w:sz w:val="14"/>
              <w:szCs w:val="14"/>
            </w:rPr>
          </w:pPr>
          <w:hyperlink w:anchor="Anexo 1" w:history="1">
            <w:r w:rsidR="00FC72B7">
              <w:rPr>
                <w:rStyle w:val="Hyperlink"/>
                <w:sz w:val="14"/>
                <w:szCs w:val="14"/>
              </w:rPr>
              <w:t>Anexos</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222A99"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Índice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222A99" w:rsidP="00B43A5F">
          <w:pPr>
            <w:pStyle w:val="ProductList-OfferingBody"/>
            <w:ind w:left="-72" w:right="-74"/>
            <w:jc w:val="center"/>
            <w:rPr>
              <w:color w:val="808080" w:themeColor="background1" w:themeShade="80"/>
              <w:sz w:val="14"/>
              <w:szCs w:val="14"/>
            </w:rPr>
          </w:pPr>
          <w:hyperlink w:anchor="Introdução" w:history="1">
            <w:r w:rsidR="00FC72B7">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222A99"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222A99"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Termos da Proteção de Dados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222A99" w:rsidP="00B43A5F">
          <w:pPr>
            <w:pStyle w:val="ProductList-OfferingBody"/>
            <w:ind w:left="-72" w:right="-76"/>
            <w:jc w:val="center"/>
            <w:rPr>
              <w:color w:val="808080" w:themeColor="background1" w:themeShade="80"/>
              <w:sz w:val="14"/>
              <w:szCs w:val="14"/>
            </w:rPr>
          </w:pPr>
          <w:hyperlink w:anchor="Anexo 1" w:history="1">
            <w:r w:rsidR="00FC72B7">
              <w:rPr>
                <w:rStyle w:val="Hyperlink"/>
                <w:sz w:val="14"/>
                <w:szCs w:val="14"/>
              </w:rPr>
              <w:t>Anexos</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32115A" w:rsidRPr="00C76DF3" w14:paraId="66D479EC" w14:textId="77777777" w:rsidTr="0032115A">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07284FF" w14:textId="77777777" w:rsidR="0032115A" w:rsidRPr="00C76DF3" w:rsidRDefault="00222A99" w:rsidP="0032115A">
          <w:pPr>
            <w:pStyle w:val="ProductList-OfferingBody"/>
            <w:ind w:left="-77" w:right="-73"/>
            <w:jc w:val="center"/>
            <w:rPr>
              <w:color w:val="808080" w:themeColor="background1" w:themeShade="80"/>
              <w:sz w:val="14"/>
              <w:szCs w:val="14"/>
            </w:rPr>
          </w:pPr>
          <w:hyperlink w:anchor="TableofContents" w:history="1">
            <w:r w:rsidR="0032115A">
              <w:rPr>
                <w:rStyle w:val="Hyperlink"/>
                <w:sz w:val="14"/>
                <w:szCs w:val="14"/>
              </w:rPr>
              <w:t>Índice</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464E2D5" w14:textId="77777777" w:rsidR="0032115A" w:rsidRPr="00C76DF3" w:rsidRDefault="0032115A" w:rsidP="0032115A">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0D5EE810" w14:textId="77777777" w:rsidR="0032115A" w:rsidRPr="00C76DF3" w:rsidRDefault="00222A99" w:rsidP="0032115A">
          <w:pPr>
            <w:pStyle w:val="ProductList-OfferingBody"/>
            <w:ind w:left="-72" w:right="-74"/>
            <w:jc w:val="center"/>
            <w:rPr>
              <w:color w:val="808080" w:themeColor="background1" w:themeShade="80"/>
              <w:sz w:val="14"/>
              <w:szCs w:val="14"/>
            </w:rPr>
          </w:pPr>
          <w:hyperlink w:anchor="Introduction" w:history="1">
            <w:r w:rsidR="0032115A">
              <w:rPr>
                <w:rStyle w:val="Hyperlink"/>
                <w:sz w:val="14"/>
                <w:szCs w:val="14"/>
              </w:rPr>
              <w:t>Introdução</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0CF969C2" w14:textId="77777777" w:rsidR="0032115A" w:rsidRPr="00C76DF3" w:rsidRDefault="0032115A" w:rsidP="0032115A">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75AF6F1" w14:textId="77777777" w:rsidR="0032115A" w:rsidRPr="00C76DF3" w:rsidRDefault="00222A99" w:rsidP="0032115A">
          <w:pPr>
            <w:pStyle w:val="ProductList-OfferingBody"/>
            <w:ind w:left="-72" w:right="-75"/>
            <w:jc w:val="center"/>
            <w:rPr>
              <w:color w:val="808080" w:themeColor="background1" w:themeShade="80"/>
              <w:sz w:val="14"/>
              <w:szCs w:val="14"/>
            </w:rPr>
          </w:pPr>
          <w:hyperlink w:anchor="GeneralTerms" w:history="1">
            <w:r w:rsidR="0032115A">
              <w:rPr>
                <w:rStyle w:val="Hyperlink"/>
                <w:sz w:val="14"/>
                <w:szCs w:val="14"/>
              </w:rPr>
              <w:t>Termos Gerais</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7C04F9F" w14:textId="77777777" w:rsidR="0032115A" w:rsidRPr="00C76DF3" w:rsidRDefault="0032115A" w:rsidP="0032115A">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BB58F6" w14:textId="77777777" w:rsidR="0032115A" w:rsidRPr="00C76DF3" w:rsidRDefault="00222A99" w:rsidP="0032115A">
          <w:pPr>
            <w:pStyle w:val="ProductList-OfferingBody"/>
            <w:ind w:left="-72" w:right="-77"/>
            <w:jc w:val="center"/>
            <w:rPr>
              <w:color w:val="808080" w:themeColor="background1" w:themeShade="80"/>
              <w:sz w:val="14"/>
              <w:szCs w:val="14"/>
            </w:rPr>
          </w:pPr>
          <w:hyperlink w:anchor="DatProtectionTerms" w:history="1">
            <w:r w:rsidR="0032115A">
              <w:rPr>
                <w:rStyle w:val="Hyperlink"/>
                <w:sz w:val="14"/>
                <w:szCs w:val="14"/>
              </w:rPr>
              <w:t>Termos da Proteção de Dados</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95092CF" w14:textId="77777777" w:rsidR="0032115A" w:rsidRPr="00C76DF3" w:rsidRDefault="0032115A" w:rsidP="0032115A">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31CE6F0" w14:textId="77777777" w:rsidR="0032115A" w:rsidRPr="00C76DF3" w:rsidRDefault="00222A99" w:rsidP="0032115A">
          <w:pPr>
            <w:pStyle w:val="ProductList-OfferingBody"/>
            <w:ind w:left="-72" w:right="-76"/>
            <w:jc w:val="center"/>
            <w:rPr>
              <w:color w:val="808080" w:themeColor="background1" w:themeShade="80"/>
              <w:sz w:val="14"/>
              <w:szCs w:val="14"/>
            </w:rPr>
          </w:pPr>
          <w:hyperlink w:anchor="Attachment1" w:history="1">
            <w:r w:rsidR="0032115A">
              <w:rPr>
                <w:rStyle w:val="Hyperlink"/>
                <w:sz w:val="14"/>
                <w:szCs w:val="14"/>
              </w:rPr>
              <w:t>Anexos</w:t>
            </w:r>
          </w:hyperlink>
        </w:p>
      </w:tc>
    </w:tr>
  </w:tbl>
  <w:p w14:paraId="005652CB" w14:textId="77777777" w:rsidR="0032115A" w:rsidRPr="0074788A" w:rsidRDefault="0032115A" w:rsidP="0032115A">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B535E" w:rsidRPr="00C76DF3" w14:paraId="606C79C7" w14:textId="77777777" w:rsidTr="00DB535E">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6A9B4A" w14:textId="74942C04" w:rsidR="00DB535E" w:rsidRPr="00C76DF3" w:rsidRDefault="00222A99" w:rsidP="00DB535E">
          <w:pPr>
            <w:pStyle w:val="ProductList-OfferingBody"/>
            <w:ind w:left="-77" w:right="-73"/>
            <w:jc w:val="center"/>
            <w:rPr>
              <w:color w:val="808080" w:themeColor="background1" w:themeShade="80"/>
              <w:sz w:val="14"/>
              <w:szCs w:val="14"/>
            </w:rPr>
          </w:pPr>
          <w:hyperlink w:anchor="TableofContents" w:history="1">
            <w:r w:rsidR="00DB535E">
              <w:rPr>
                <w:rStyle w:val="Hyperlink"/>
                <w:sz w:val="14"/>
                <w:szCs w:val="14"/>
              </w:rPr>
              <w:t>Índice</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74D45B25" w14:textId="3559F74C" w:rsidR="00DB535E" w:rsidRPr="00C76DF3" w:rsidRDefault="00DB535E" w:rsidP="00DB535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1B97E8C" w14:textId="2403A4EF" w:rsidR="00DB535E" w:rsidRPr="00C76DF3" w:rsidRDefault="00222A99" w:rsidP="00DB535E">
          <w:pPr>
            <w:pStyle w:val="ProductList-OfferingBody"/>
            <w:ind w:left="-72" w:right="-74"/>
            <w:jc w:val="center"/>
            <w:rPr>
              <w:color w:val="808080" w:themeColor="background1" w:themeShade="80"/>
              <w:sz w:val="14"/>
              <w:szCs w:val="14"/>
            </w:rPr>
          </w:pPr>
          <w:hyperlink w:anchor="Introduction" w:history="1">
            <w:r w:rsidR="00DB535E">
              <w:rPr>
                <w:rStyle w:val="Hyperlink"/>
                <w:sz w:val="14"/>
                <w:szCs w:val="14"/>
              </w:rPr>
              <w:t>Introdução</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14388E1D" w14:textId="05762EA9" w:rsidR="00DB535E" w:rsidRPr="00C76DF3" w:rsidRDefault="00DB535E" w:rsidP="00DB535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58B0AC6D" w14:textId="7A297718" w:rsidR="00DB535E" w:rsidRPr="00C76DF3" w:rsidRDefault="00222A99" w:rsidP="00DB535E">
          <w:pPr>
            <w:pStyle w:val="ProductList-OfferingBody"/>
            <w:ind w:left="-72" w:right="-75"/>
            <w:jc w:val="center"/>
            <w:rPr>
              <w:color w:val="808080" w:themeColor="background1" w:themeShade="80"/>
              <w:sz w:val="14"/>
              <w:szCs w:val="14"/>
            </w:rPr>
          </w:pPr>
          <w:hyperlink w:anchor="GeneralTerms" w:history="1">
            <w:r w:rsidR="00DB535E">
              <w:rPr>
                <w:rStyle w:val="Hyperlink"/>
                <w:sz w:val="14"/>
                <w:szCs w:val="14"/>
              </w:rPr>
              <w:t>Termos Gerais</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0CD3ACCA" w14:textId="339EBF9C" w:rsidR="00DB535E" w:rsidRPr="00C76DF3" w:rsidRDefault="00DB535E" w:rsidP="00DB535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F987708" w14:textId="0FB288A0" w:rsidR="00DB535E" w:rsidRPr="00C76DF3" w:rsidRDefault="00222A99" w:rsidP="00DB535E">
          <w:pPr>
            <w:pStyle w:val="ProductList-OfferingBody"/>
            <w:ind w:left="-72" w:right="-77"/>
            <w:jc w:val="center"/>
            <w:rPr>
              <w:color w:val="808080" w:themeColor="background1" w:themeShade="80"/>
              <w:sz w:val="14"/>
              <w:szCs w:val="14"/>
            </w:rPr>
          </w:pPr>
          <w:hyperlink w:anchor="DatProtectionTerms" w:history="1">
            <w:r w:rsidR="00DB535E">
              <w:rPr>
                <w:rStyle w:val="Hyperlink"/>
                <w:sz w:val="14"/>
                <w:szCs w:val="14"/>
              </w:rPr>
              <w:t>Termos da Proteção de Dados</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071B49D9" w14:textId="01C8117C" w:rsidR="00DB535E" w:rsidRPr="00C76DF3" w:rsidRDefault="00DB535E" w:rsidP="00DB535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CECB870" w14:textId="63E1A693" w:rsidR="00DB535E" w:rsidRPr="00C76DF3" w:rsidRDefault="00222A99" w:rsidP="00DB535E">
          <w:pPr>
            <w:pStyle w:val="ProductList-OfferingBody"/>
            <w:ind w:left="-72" w:right="-76"/>
            <w:jc w:val="center"/>
            <w:rPr>
              <w:color w:val="808080" w:themeColor="background1" w:themeShade="80"/>
              <w:sz w:val="14"/>
              <w:szCs w:val="14"/>
            </w:rPr>
          </w:pPr>
          <w:hyperlink w:anchor="Attachment1" w:history="1">
            <w:r w:rsidR="00DB535E">
              <w:rPr>
                <w:rStyle w:val="Hyperlink"/>
                <w:sz w:val="14"/>
                <w:szCs w:val="14"/>
              </w:rPr>
              <w:t>Anexos</w:t>
            </w:r>
          </w:hyperlink>
        </w:p>
      </w:tc>
    </w:tr>
  </w:tbl>
  <w:p w14:paraId="3C88A002" w14:textId="77777777" w:rsidR="006C78B3" w:rsidRPr="0074788A" w:rsidRDefault="006C78B3" w:rsidP="0074788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DB535E" w:rsidRPr="00C76DF3" w14:paraId="7DC8DF5F" w14:textId="77777777" w:rsidTr="00DB535E">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84EF636" w14:textId="111931A5" w:rsidR="00DB535E" w:rsidRPr="00C76DF3" w:rsidRDefault="00222A99" w:rsidP="00DB535E">
          <w:pPr>
            <w:pStyle w:val="ProductList-OfferingBody"/>
            <w:ind w:left="-77" w:right="-73"/>
            <w:jc w:val="center"/>
            <w:rPr>
              <w:color w:val="808080" w:themeColor="background1" w:themeShade="80"/>
              <w:sz w:val="14"/>
              <w:szCs w:val="14"/>
            </w:rPr>
          </w:pPr>
          <w:hyperlink w:anchor="TableofContents" w:history="1">
            <w:r w:rsidR="00DB535E">
              <w:rPr>
                <w:rStyle w:val="Hyperlink"/>
                <w:sz w:val="14"/>
                <w:szCs w:val="14"/>
              </w:rPr>
              <w:t>Índice</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78483E38" w14:textId="1EC03F8A" w:rsidR="00DB535E" w:rsidRPr="00C76DF3" w:rsidRDefault="00DB535E" w:rsidP="00DB535E">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687EAED" w14:textId="0299FE42" w:rsidR="00DB535E" w:rsidRPr="00C76DF3" w:rsidRDefault="00222A99" w:rsidP="00DB535E">
          <w:pPr>
            <w:pStyle w:val="ProductList-OfferingBody"/>
            <w:ind w:left="-72" w:right="-74"/>
            <w:jc w:val="center"/>
            <w:rPr>
              <w:color w:val="808080" w:themeColor="background1" w:themeShade="80"/>
              <w:sz w:val="14"/>
              <w:szCs w:val="14"/>
            </w:rPr>
          </w:pPr>
          <w:hyperlink w:anchor="Introduction" w:history="1">
            <w:r w:rsidR="00DB535E">
              <w:rPr>
                <w:rStyle w:val="Hyperlink"/>
                <w:sz w:val="14"/>
                <w:szCs w:val="14"/>
              </w:rPr>
              <w:t>Introdução</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274C2DE3" w14:textId="085F9183" w:rsidR="00DB535E" w:rsidRPr="00C76DF3" w:rsidRDefault="00DB535E" w:rsidP="00DB535E">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0892240" w14:textId="113786B9" w:rsidR="00DB535E" w:rsidRPr="00C76DF3" w:rsidRDefault="00222A99" w:rsidP="00DB535E">
          <w:pPr>
            <w:pStyle w:val="ProductList-OfferingBody"/>
            <w:ind w:left="-72" w:right="-75"/>
            <w:jc w:val="center"/>
            <w:rPr>
              <w:color w:val="808080" w:themeColor="background1" w:themeShade="80"/>
              <w:sz w:val="14"/>
              <w:szCs w:val="14"/>
            </w:rPr>
          </w:pPr>
          <w:hyperlink w:anchor="GeneralTerms" w:history="1">
            <w:r w:rsidR="00DB535E">
              <w:rPr>
                <w:rStyle w:val="Hyperlink"/>
                <w:sz w:val="14"/>
                <w:szCs w:val="14"/>
              </w:rPr>
              <w:t>Termos Gerais</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17F3C15A" w14:textId="775B869C" w:rsidR="00DB535E" w:rsidRPr="00C76DF3" w:rsidRDefault="00DB535E" w:rsidP="00DB535E">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4D53D6" w14:textId="21864C81" w:rsidR="00DB535E" w:rsidRPr="00C76DF3" w:rsidRDefault="00222A99" w:rsidP="00DB535E">
          <w:pPr>
            <w:pStyle w:val="ProductList-OfferingBody"/>
            <w:ind w:left="-72" w:right="-77"/>
            <w:jc w:val="center"/>
            <w:rPr>
              <w:color w:val="808080" w:themeColor="background1" w:themeShade="80"/>
              <w:sz w:val="14"/>
              <w:szCs w:val="14"/>
            </w:rPr>
          </w:pPr>
          <w:hyperlink w:anchor="DatProtectionTerms" w:history="1">
            <w:r w:rsidR="00DB535E">
              <w:rPr>
                <w:rStyle w:val="Hyperlink"/>
                <w:sz w:val="14"/>
                <w:szCs w:val="14"/>
              </w:rPr>
              <w:t>Termos da Proteção de Dados</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1A963726" w14:textId="66BEE9A4" w:rsidR="00DB535E" w:rsidRPr="00C76DF3" w:rsidRDefault="00DB535E" w:rsidP="00DB535E">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FCE70C5" w14:textId="7EFD944D" w:rsidR="00DB535E" w:rsidRPr="00C76DF3" w:rsidRDefault="00222A99" w:rsidP="00DB535E">
          <w:pPr>
            <w:pStyle w:val="ProductList-OfferingBody"/>
            <w:ind w:left="-72" w:right="-76"/>
            <w:jc w:val="center"/>
            <w:rPr>
              <w:color w:val="808080" w:themeColor="background1" w:themeShade="80"/>
              <w:sz w:val="14"/>
              <w:szCs w:val="14"/>
            </w:rPr>
          </w:pPr>
          <w:hyperlink w:anchor="Attachment1" w:history="1">
            <w:r w:rsidR="00DB535E">
              <w:rPr>
                <w:rStyle w:val="Hyperlink"/>
                <w:sz w:val="14"/>
                <w:szCs w:val="14"/>
              </w:rPr>
              <w:t>Anexos</w:t>
            </w:r>
          </w:hyperlink>
        </w:p>
      </w:tc>
    </w:tr>
  </w:tbl>
  <w:p w14:paraId="1E2E4D5A" w14:textId="77777777" w:rsidR="006C78B3" w:rsidRPr="0074788A" w:rsidRDefault="006C78B3"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41F49F5B" w14:textId="77777777" w:rsidR="004B72B8" w:rsidRDefault="004B72B8" w:rsidP="009A573F">
      <w:pPr>
        <w:spacing w:after="0" w:line="240" w:lineRule="auto"/>
      </w:pPr>
      <w:r>
        <w:separator/>
      </w:r>
    </w:p>
    <w:p w14:paraId="60923F4C" w14:textId="77777777" w:rsidR="004B72B8" w:rsidRDefault="004B72B8"/>
  </w:footnote>
  <w:footnote w:type="continuationSeparator" w:id="0">
    <w:p w14:paraId="5A3C3755" w14:textId="77777777" w:rsidR="004B72B8" w:rsidRDefault="004B72B8" w:rsidP="009A573F">
      <w:pPr>
        <w:spacing w:after="0" w:line="240" w:lineRule="auto"/>
      </w:pPr>
      <w:r>
        <w:continuationSeparator/>
      </w:r>
    </w:p>
    <w:p w14:paraId="5323A978" w14:textId="77777777" w:rsidR="004B72B8" w:rsidRDefault="004B72B8"/>
  </w:footnote>
  <w:footnote w:type="continuationNotice" w:id="1">
    <w:p w14:paraId="3CCFEDAF" w14:textId="77777777" w:rsidR="004B72B8" w:rsidRDefault="004B72B8">
      <w:pPr>
        <w:spacing w:after="0" w:line="240" w:lineRule="auto"/>
      </w:pPr>
    </w:p>
    <w:p w14:paraId="0FDE2479" w14:textId="77777777" w:rsidR="004B72B8" w:rsidRDefault="004B72B8"/>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rPr>
        <w:sz w:val="16"/>
        <w:szCs w:val="16"/>
      </w:rPr>
      <w:id w:val="479964641"/>
      <w:docPartObj>
        <w:docPartGallery w:val="Page Numbers (Top of Page)"/>
        <w:docPartUnique/>
      </w:docPartObj>
    </w:sdtPr>
    <w:sdtEndPr>
      <w:rPr>
        <w:noProof/>
      </w:rPr>
    </w:sdtEndPr>
    <w:sdtContent>
      <w:p w14:paraId="2CA2F500" w14:textId="5F27B96D" w:rsidR="006C78B3" w:rsidRPr="00DD6D76" w:rsidRDefault="006C78B3" w:rsidP="00DD6D76">
        <w:pPr>
          <w:rPr>
            <w:rFonts w:asciiTheme="majorHAnsi" w:hAnsiTheme="majorHAnsi"/>
            <w:color w:val="FFFFFF" w:themeColor="background1"/>
            <w:sz w:val="20"/>
            <w:szCs w:val="20"/>
          </w:rPr>
        </w:pPr>
        <w:r>
          <w:rPr>
            <w:sz w:val="16"/>
            <w:szCs w:val="16"/>
          </w:rPr>
          <w:t xml:space="preserve">Adenda à Proteção de Dados dos Produtos e Serviços da Microsoft (Português de Portugal, </w:t>
        </w:r>
        <w:r w:rsidR="00147ED6">
          <w:rPr>
            <w:sz w:val="16"/>
            <w:szCs w:val="16"/>
          </w:rPr>
          <w:t xml:space="preserve">Última atualização a </w:t>
        </w:r>
        <w:r w:rsidR="00A655D3" w:rsidRPr="00A655D3">
          <w:rPr>
            <w:sz w:val="16"/>
            <w:szCs w:val="16"/>
          </w:rPr>
          <w:t>2 de janeiro de 2024</w:t>
        </w:r>
        <w:r>
          <w:rPr>
            <w:sz w:val="16"/>
            <w:szCs w:val="16"/>
          </w:rPr>
          <w:t>)</w:t>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868447741"/>
      <w:docPartObj>
        <w:docPartGallery w:val="Page Numbers (Top of Page)"/>
        <w:docPartUnique/>
      </w:docPartObj>
    </w:sdtPr>
    <w:sdtEndPr>
      <w:rPr>
        <w:noProof/>
        <w:sz w:val="16"/>
        <w:szCs w:val="16"/>
      </w:rPr>
    </w:sdtEndPr>
    <w:sdtContent>
      <w:p w14:paraId="72039CEF" w14:textId="44D8E3C8" w:rsidR="006C78B3" w:rsidRPr="00DD6D76" w:rsidRDefault="006C78B3" w:rsidP="00DD6D76">
        <w:pPr>
          <w:rPr>
            <w:rFonts w:asciiTheme="majorHAnsi" w:hAnsiTheme="majorHAnsi"/>
            <w:color w:val="FFFFFF" w:themeColor="background1"/>
            <w:sz w:val="20"/>
            <w:szCs w:val="20"/>
          </w:rPr>
        </w:pPr>
        <w:r>
          <w:rPr>
            <w:sz w:val="16"/>
            <w:szCs w:val="16"/>
          </w:rPr>
          <w:t xml:space="preserve">Adenda à Proteção de Dados dos Produtos e Serviços da Microsoft (Português de Portugal, </w:t>
        </w:r>
        <w:r w:rsidR="00147ED6">
          <w:rPr>
            <w:sz w:val="16"/>
            <w:szCs w:val="16"/>
          </w:rPr>
          <w:t xml:space="preserve">Última atualização a </w:t>
        </w:r>
        <w:r w:rsidR="00A655D3" w:rsidRPr="00A655D3">
          <w:rPr>
            <w:sz w:val="16"/>
            <w:szCs w:val="16"/>
          </w:rPr>
          <w:t>2 de janeiro de 2024</w:t>
        </w:r>
        <w:r>
          <w:rPr>
            <w:sz w:val="16"/>
            <w:szCs w:val="16"/>
          </w:rPr>
          <w:t>)</w:t>
        </w:r>
        <w:r>
          <w:rPr>
            <w:sz w:val="16"/>
            <w:szCs w:val="16"/>
          </w:rPr>
          <w:tab/>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C4101E18"/>
    <w:lvl w:ilvl="0" w:tplc="FFDAD6EE">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952661898">
    <w:abstractNumId w:val="3"/>
  </w:num>
  <w:num w:numId="2" w16cid:durableId="754517833">
    <w:abstractNumId w:val="6"/>
  </w:num>
  <w:num w:numId="3" w16cid:durableId="900365935">
    <w:abstractNumId w:val="12"/>
  </w:num>
  <w:num w:numId="4" w16cid:durableId="586156335">
    <w:abstractNumId w:val="14"/>
  </w:num>
  <w:num w:numId="5" w16cid:durableId="1093286748">
    <w:abstractNumId w:val="1"/>
  </w:num>
  <w:num w:numId="6" w16cid:durableId="185215772">
    <w:abstractNumId w:val="17"/>
  </w:num>
  <w:num w:numId="7" w16cid:durableId="1320619510">
    <w:abstractNumId w:val="11"/>
  </w:num>
  <w:num w:numId="8" w16cid:durableId="606885449">
    <w:abstractNumId w:val="4"/>
  </w:num>
  <w:num w:numId="9" w16cid:durableId="858470287">
    <w:abstractNumId w:val="15"/>
  </w:num>
  <w:num w:numId="10" w16cid:durableId="1408720937">
    <w:abstractNumId w:val="7"/>
  </w:num>
  <w:num w:numId="11" w16cid:durableId="686178914">
    <w:abstractNumId w:val="13"/>
  </w:num>
  <w:num w:numId="12" w16cid:durableId="2112310430">
    <w:abstractNumId w:val="2"/>
  </w:num>
  <w:num w:numId="13" w16cid:durableId="1428816974">
    <w:abstractNumId w:val="5"/>
  </w:num>
  <w:num w:numId="14" w16cid:durableId="1302537046">
    <w:abstractNumId w:val="8"/>
  </w:num>
  <w:num w:numId="15" w16cid:durableId="1127356307">
    <w:abstractNumId w:val="16"/>
  </w:num>
  <w:num w:numId="16" w16cid:durableId="343365086">
    <w:abstractNumId w:val="10"/>
  </w:num>
  <w:num w:numId="17" w16cid:durableId="1686248775">
    <w:abstractNumId w:val="0"/>
  </w:num>
  <w:num w:numId="18" w16cid:durableId="602761059">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Mjg1s7Jq0GdDJyvpZG9EFRTw3b5s29fx+IK25xi1ayP1uX/lrqRALayXLUOINUEaVTXTaiOR29LFFHtn6FkuIw==" w:salt="qaSYw7iN74IbkFW3VPLb4A=="/>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1F1"/>
    <w:rsid w:val="00001800"/>
    <w:rsid w:val="00001886"/>
    <w:rsid w:val="000018B8"/>
    <w:rsid w:val="00001DCD"/>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92A"/>
    <w:rsid w:val="00015CE9"/>
    <w:rsid w:val="00017369"/>
    <w:rsid w:val="00017A1A"/>
    <w:rsid w:val="00017A43"/>
    <w:rsid w:val="00017A5A"/>
    <w:rsid w:val="00017A85"/>
    <w:rsid w:val="00017A87"/>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6E18"/>
    <w:rsid w:val="00037060"/>
    <w:rsid w:val="000373DF"/>
    <w:rsid w:val="00037E38"/>
    <w:rsid w:val="00037FE3"/>
    <w:rsid w:val="0004038E"/>
    <w:rsid w:val="0004068A"/>
    <w:rsid w:val="00040ABB"/>
    <w:rsid w:val="00040EAD"/>
    <w:rsid w:val="0004105D"/>
    <w:rsid w:val="00041280"/>
    <w:rsid w:val="00041300"/>
    <w:rsid w:val="0004172A"/>
    <w:rsid w:val="0004206D"/>
    <w:rsid w:val="000430DA"/>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6138"/>
    <w:rsid w:val="00056522"/>
    <w:rsid w:val="000565C5"/>
    <w:rsid w:val="000566CE"/>
    <w:rsid w:val="0005673A"/>
    <w:rsid w:val="00056B9F"/>
    <w:rsid w:val="00056BD9"/>
    <w:rsid w:val="00056C4E"/>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04E1"/>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4D3E"/>
    <w:rsid w:val="000B522A"/>
    <w:rsid w:val="000B523A"/>
    <w:rsid w:val="000B552B"/>
    <w:rsid w:val="000B5AC0"/>
    <w:rsid w:val="000B5DED"/>
    <w:rsid w:val="000B6010"/>
    <w:rsid w:val="000B745E"/>
    <w:rsid w:val="000B7DA3"/>
    <w:rsid w:val="000C0798"/>
    <w:rsid w:val="000C0A5F"/>
    <w:rsid w:val="000C0ACA"/>
    <w:rsid w:val="000C151C"/>
    <w:rsid w:val="000C1F24"/>
    <w:rsid w:val="000C2323"/>
    <w:rsid w:val="000C265F"/>
    <w:rsid w:val="000C2A75"/>
    <w:rsid w:val="000C2DAF"/>
    <w:rsid w:val="000C2E6F"/>
    <w:rsid w:val="000C3ABC"/>
    <w:rsid w:val="000C3E3A"/>
    <w:rsid w:val="000C436A"/>
    <w:rsid w:val="000C457F"/>
    <w:rsid w:val="000C4BD0"/>
    <w:rsid w:val="000C5490"/>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3AF4"/>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D9"/>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684"/>
    <w:rsid w:val="000F3DC4"/>
    <w:rsid w:val="000F3FA3"/>
    <w:rsid w:val="000F43CD"/>
    <w:rsid w:val="000F4F43"/>
    <w:rsid w:val="000F55CC"/>
    <w:rsid w:val="000F56C8"/>
    <w:rsid w:val="000F6037"/>
    <w:rsid w:val="000F6649"/>
    <w:rsid w:val="000F6660"/>
    <w:rsid w:val="000F69C3"/>
    <w:rsid w:val="000F6BA5"/>
    <w:rsid w:val="000F6CDA"/>
    <w:rsid w:val="00100312"/>
    <w:rsid w:val="0010051A"/>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446"/>
    <w:rsid w:val="001127BA"/>
    <w:rsid w:val="00113B3D"/>
    <w:rsid w:val="00114506"/>
    <w:rsid w:val="00114774"/>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333"/>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A99"/>
    <w:rsid w:val="00132C02"/>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683C"/>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47ED6"/>
    <w:rsid w:val="0015021B"/>
    <w:rsid w:val="00150515"/>
    <w:rsid w:val="00150DF9"/>
    <w:rsid w:val="00150F54"/>
    <w:rsid w:val="00151378"/>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4A4B"/>
    <w:rsid w:val="00165F79"/>
    <w:rsid w:val="00165F81"/>
    <w:rsid w:val="00166039"/>
    <w:rsid w:val="00166D0D"/>
    <w:rsid w:val="00167070"/>
    <w:rsid w:val="00167128"/>
    <w:rsid w:val="0016720C"/>
    <w:rsid w:val="00167443"/>
    <w:rsid w:val="001675C5"/>
    <w:rsid w:val="001677DE"/>
    <w:rsid w:val="00167C1A"/>
    <w:rsid w:val="00167E79"/>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A8B"/>
    <w:rsid w:val="001862B3"/>
    <w:rsid w:val="00186359"/>
    <w:rsid w:val="00186565"/>
    <w:rsid w:val="001867D2"/>
    <w:rsid w:val="00186BF6"/>
    <w:rsid w:val="0018717E"/>
    <w:rsid w:val="001875B3"/>
    <w:rsid w:val="00190386"/>
    <w:rsid w:val="00190A62"/>
    <w:rsid w:val="00190C8C"/>
    <w:rsid w:val="00191210"/>
    <w:rsid w:val="00192162"/>
    <w:rsid w:val="001923CF"/>
    <w:rsid w:val="00192660"/>
    <w:rsid w:val="00192858"/>
    <w:rsid w:val="00192C05"/>
    <w:rsid w:val="00192FBE"/>
    <w:rsid w:val="00193084"/>
    <w:rsid w:val="00194126"/>
    <w:rsid w:val="00194366"/>
    <w:rsid w:val="001969F3"/>
    <w:rsid w:val="00197205"/>
    <w:rsid w:val="0019745A"/>
    <w:rsid w:val="00197DEE"/>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7B4"/>
    <w:rsid w:val="001A6900"/>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7B5"/>
    <w:rsid w:val="001C5E23"/>
    <w:rsid w:val="001C5ECB"/>
    <w:rsid w:val="001C6009"/>
    <w:rsid w:val="001C6572"/>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D96"/>
    <w:rsid w:val="00205A59"/>
    <w:rsid w:val="00206C82"/>
    <w:rsid w:val="00206EE4"/>
    <w:rsid w:val="00206F57"/>
    <w:rsid w:val="00207161"/>
    <w:rsid w:val="0020783B"/>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FFB"/>
    <w:rsid w:val="002553A2"/>
    <w:rsid w:val="00255964"/>
    <w:rsid w:val="00255B45"/>
    <w:rsid w:val="00256427"/>
    <w:rsid w:val="00256464"/>
    <w:rsid w:val="00256532"/>
    <w:rsid w:val="002565CE"/>
    <w:rsid w:val="00256C1C"/>
    <w:rsid w:val="00256F64"/>
    <w:rsid w:val="002603C6"/>
    <w:rsid w:val="002608F5"/>
    <w:rsid w:val="0026095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C78"/>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A4E"/>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832"/>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129F"/>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2E6C"/>
    <w:rsid w:val="002D3658"/>
    <w:rsid w:val="002D38D7"/>
    <w:rsid w:val="002D3CCD"/>
    <w:rsid w:val="002D3DD8"/>
    <w:rsid w:val="002D3FE2"/>
    <w:rsid w:val="002D41CB"/>
    <w:rsid w:val="002D4596"/>
    <w:rsid w:val="002D4B2C"/>
    <w:rsid w:val="002D5CF8"/>
    <w:rsid w:val="002D6563"/>
    <w:rsid w:val="002D6FE3"/>
    <w:rsid w:val="002D77A2"/>
    <w:rsid w:val="002D7FDC"/>
    <w:rsid w:val="002E028F"/>
    <w:rsid w:val="002E06FF"/>
    <w:rsid w:val="002E0B82"/>
    <w:rsid w:val="002E16B0"/>
    <w:rsid w:val="002E1894"/>
    <w:rsid w:val="002E1E81"/>
    <w:rsid w:val="002E1F83"/>
    <w:rsid w:val="002E1FC8"/>
    <w:rsid w:val="002E202B"/>
    <w:rsid w:val="002E21CB"/>
    <w:rsid w:val="002E2256"/>
    <w:rsid w:val="002E22A2"/>
    <w:rsid w:val="002E2391"/>
    <w:rsid w:val="002E2421"/>
    <w:rsid w:val="002E253D"/>
    <w:rsid w:val="002E286A"/>
    <w:rsid w:val="002E297D"/>
    <w:rsid w:val="002E2EC1"/>
    <w:rsid w:val="002E402E"/>
    <w:rsid w:val="002E4995"/>
    <w:rsid w:val="002E56AD"/>
    <w:rsid w:val="002E58D0"/>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2BC0"/>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4D5"/>
    <w:rsid w:val="003018C3"/>
    <w:rsid w:val="00301AD6"/>
    <w:rsid w:val="00302225"/>
    <w:rsid w:val="003027B8"/>
    <w:rsid w:val="00303530"/>
    <w:rsid w:val="003035AD"/>
    <w:rsid w:val="00303A6C"/>
    <w:rsid w:val="00303B90"/>
    <w:rsid w:val="003047E5"/>
    <w:rsid w:val="003048D0"/>
    <w:rsid w:val="003049A9"/>
    <w:rsid w:val="00304CA9"/>
    <w:rsid w:val="00305488"/>
    <w:rsid w:val="00305D7B"/>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18"/>
    <w:rsid w:val="00313E37"/>
    <w:rsid w:val="003141E9"/>
    <w:rsid w:val="00314741"/>
    <w:rsid w:val="00314750"/>
    <w:rsid w:val="003149E5"/>
    <w:rsid w:val="00314E3A"/>
    <w:rsid w:val="0031516B"/>
    <w:rsid w:val="00315245"/>
    <w:rsid w:val="0031612F"/>
    <w:rsid w:val="00316CEB"/>
    <w:rsid w:val="00317050"/>
    <w:rsid w:val="00317C2A"/>
    <w:rsid w:val="00320154"/>
    <w:rsid w:val="003203E3"/>
    <w:rsid w:val="003204CA"/>
    <w:rsid w:val="00320528"/>
    <w:rsid w:val="00320754"/>
    <w:rsid w:val="00320D8C"/>
    <w:rsid w:val="0032115A"/>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98B"/>
    <w:rsid w:val="00337F41"/>
    <w:rsid w:val="0034086D"/>
    <w:rsid w:val="00340AF6"/>
    <w:rsid w:val="00340BAB"/>
    <w:rsid w:val="00343417"/>
    <w:rsid w:val="003438C6"/>
    <w:rsid w:val="00345225"/>
    <w:rsid w:val="003452D9"/>
    <w:rsid w:val="00345714"/>
    <w:rsid w:val="003457BB"/>
    <w:rsid w:val="00345D52"/>
    <w:rsid w:val="00346050"/>
    <w:rsid w:val="00346A79"/>
    <w:rsid w:val="003473FF"/>
    <w:rsid w:val="00347478"/>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541"/>
    <w:rsid w:val="00366418"/>
    <w:rsid w:val="00366639"/>
    <w:rsid w:val="00366C8E"/>
    <w:rsid w:val="00366EF1"/>
    <w:rsid w:val="0036780D"/>
    <w:rsid w:val="003702A6"/>
    <w:rsid w:val="003706AB"/>
    <w:rsid w:val="0037088F"/>
    <w:rsid w:val="003708B5"/>
    <w:rsid w:val="00370E0D"/>
    <w:rsid w:val="003716DA"/>
    <w:rsid w:val="00371A97"/>
    <w:rsid w:val="00371CE9"/>
    <w:rsid w:val="00371DB4"/>
    <w:rsid w:val="00372156"/>
    <w:rsid w:val="003721EB"/>
    <w:rsid w:val="00372E68"/>
    <w:rsid w:val="003737CD"/>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C7E1B"/>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795"/>
    <w:rsid w:val="003F7B57"/>
    <w:rsid w:val="00400723"/>
    <w:rsid w:val="0040109C"/>
    <w:rsid w:val="00401D7D"/>
    <w:rsid w:val="00401F40"/>
    <w:rsid w:val="00402418"/>
    <w:rsid w:val="0040275F"/>
    <w:rsid w:val="004034A7"/>
    <w:rsid w:val="004036E6"/>
    <w:rsid w:val="00403D7F"/>
    <w:rsid w:val="004041D5"/>
    <w:rsid w:val="004041E3"/>
    <w:rsid w:val="0040424D"/>
    <w:rsid w:val="00404E2B"/>
    <w:rsid w:val="004050A4"/>
    <w:rsid w:val="00405189"/>
    <w:rsid w:val="00405C3B"/>
    <w:rsid w:val="00406092"/>
    <w:rsid w:val="004070D0"/>
    <w:rsid w:val="00407104"/>
    <w:rsid w:val="0040715C"/>
    <w:rsid w:val="00407488"/>
    <w:rsid w:val="00407597"/>
    <w:rsid w:val="004076B9"/>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5ECB"/>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7F"/>
    <w:rsid w:val="0043674F"/>
    <w:rsid w:val="004367D5"/>
    <w:rsid w:val="0043744C"/>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93B"/>
    <w:rsid w:val="00445F89"/>
    <w:rsid w:val="00446290"/>
    <w:rsid w:val="00446F00"/>
    <w:rsid w:val="0044723B"/>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60198"/>
    <w:rsid w:val="00460220"/>
    <w:rsid w:val="004605BC"/>
    <w:rsid w:val="00460AF4"/>
    <w:rsid w:val="00460BEB"/>
    <w:rsid w:val="00460CEE"/>
    <w:rsid w:val="0046179E"/>
    <w:rsid w:val="00461AC1"/>
    <w:rsid w:val="00461F02"/>
    <w:rsid w:val="00461F18"/>
    <w:rsid w:val="00462987"/>
    <w:rsid w:val="00462C59"/>
    <w:rsid w:val="0046392E"/>
    <w:rsid w:val="00463CC3"/>
    <w:rsid w:val="00463ED7"/>
    <w:rsid w:val="0046412A"/>
    <w:rsid w:val="0046457A"/>
    <w:rsid w:val="0046535A"/>
    <w:rsid w:val="0046546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3F09"/>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614"/>
    <w:rsid w:val="00490B5E"/>
    <w:rsid w:val="004912A2"/>
    <w:rsid w:val="004916D3"/>
    <w:rsid w:val="00491BB3"/>
    <w:rsid w:val="00491BBF"/>
    <w:rsid w:val="004923B4"/>
    <w:rsid w:val="004925A1"/>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3ED"/>
    <w:rsid w:val="004A2A95"/>
    <w:rsid w:val="004A30CF"/>
    <w:rsid w:val="004A324B"/>
    <w:rsid w:val="004A3C90"/>
    <w:rsid w:val="004A3FA6"/>
    <w:rsid w:val="004A46AA"/>
    <w:rsid w:val="004A4CA5"/>
    <w:rsid w:val="004A5441"/>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2B8"/>
    <w:rsid w:val="004B7451"/>
    <w:rsid w:val="004B7622"/>
    <w:rsid w:val="004B76EA"/>
    <w:rsid w:val="004B79A4"/>
    <w:rsid w:val="004B79E4"/>
    <w:rsid w:val="004B7D1B"/>
    <w:rsid w:val="004B7DE9"/>
    <w:rsid w:val="004C05A7"/>
    <w:rsid w:val="004C1D23"/>
    <w:rsid w:val="004C1D7D"/>
    <w:rsid w:val="004C2B10"/>
    <w:rsid w:val="004C2D29"/>
    <w:rsid w:val="004C2D78"/>
    <w:rsid w:val="004C2EC4"/>
    <w:rsid w:val="004C3350"/>
    <w:rsid w:val="004C476A"/>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6C5"/>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503A"/>
    <w:rsid w:val="00505FEA"/>
    <w:rsid w:val="005062A9"/>
    <w:rsid w:val="00507288"/>
    <w:rsid w:val="00507653"/>
    <w:rsid w:val="00507D7B"/>
    <w:rsid w:val="00510119"/>
    <w:rsid w:val="0051055C"/>
    <w:rsid w:val="005105EC"/>
    <w:rsid w:val="00510656"/>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427"/>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901"/>
    <w:rsid w:val="00533DD5"/>
    <w:rsid w:val="0053420D"/>
    <w:rsid w:val="00534C6B"/>
    <w:rsid w:val="00535000"/>
    <w:rsid w:val="005352DF"/>
    <w:rsid w:val="005353F7"/>
    <w:rsid w:val="0053554F"/>
    <w:rsid w:val="0053555F"/>
    <w:rsid w:val="00535B2A"/>
    <w:rsid w:val="00536442"/>
    <w:rsid w:val="00536959"/>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2C4"/>
    <w:rsid w:val="00543682"/>
    <w:rsid w:val="005437DB"/>
    <w:rsid w:val="00544156"/>
    <w:rsid w:val="005441C4"/>
    <w:rsid w:val="00544A38"/>
    <w:rsid w:val="00544D55"/>
    <w:rsid w:val="00544F76"/>
    <w:rsid w:val="00545638"/>
    <w:rsid w:val="00546333"/>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7AB"/>
    <w:rsid w:val="0055692C"/>
    <w:rsid w:val="00557462"/>
    <w:rsid w:val="00560129"/>
    <w:rsid w:val="005602E5"/>
    <w:rsid w:val="00560D47"/>
    <w:rsid w:val="00561361"/>
    <w:rsid w:val="005616CC"/>
    <w:rsid w:val="00561759"/>
    <w:rsid w:val="00561C87"/>
    <w:rsid w:val="005622CF"/>
    <w:rsid w:val="005622EA"/>
    <w:rsid w:val="00562A9C"/>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3CBE"/>
    <w:rsid w:val="00583DDA"/>
    <w:rsid w:val="00584019"/>
    <w:rsid w:val="0058447F"/>
    <w:rsid w:val="005847B5"/>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1B15"/>
    <w:rsid w:val="00593FE4"/>
    <w:rsid w:val="00594255"/>
    <w:rsid w:val="00594422"/>
    <w:rsid w:val="00594501"/>
    <w:rsid w:val="0059454A"/>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0CCC"/>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938"/>
    <w:rsid w:val="005B3DD8"/>
    <w:rsid w:val="005B3EB3"/>
    <w:rsid w:val="005B409E"/>
    <w:rsid w:val="005B439F"/>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1AD"/>
    <w:rsid w:val="005D6244"/>
    <w:rsid w:val="005D6822"/>
    <w:rsid w:val="005D6F3D"/>
    <w:rsid w:val="005D74CC"/>
    <w:rsid w:val="005D7771"/>
    <w:rsid w:val="005D7C42"/>
    <w:rsid w:val="005D7C9A"/>
    <w:rsid w:val="005D7D3A"/>
    <w:rsid w:val="005E006E"/>
    <w:rsid w:val="005E05F1"/>
    <w:rsid w:val="005E0840"/>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742"/>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1CE"/>
    <w:rsid w:val="00644D5F"/>
    <w:rsid w:val="00644F7F"/>
    <w:rsid w:val="00645D88"/>
    <w:rsid w:val="00646444"/>
    <w:rsid w:val="006478BD"/>
    <w:rsid w:val="00647B57"/>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2221"/>
    <w:rsid w:val="0066287B"/>
    <w:rsid w:val="006635BA"/>
    <w:rsid w:val="0066364F"/>
    <w:rsid w:val="00663B1C"/>
    <w:rsid w:val="00663C05"/>
    <w:rsid w:val="00663C06"/>
    <w:rsid w:val="00664357"/>
    <w:rsid w:val="006657CC"/>
    <w:rsid w:val="00665818"/>
    <w:rsid w:val="00666443"/>
    <w:rsid w:val="00666655"/>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3EFA"/>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3DF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170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131"/>
    <w:rsid w:val="006B472E"/>
    <w:rsid w:val="006B47B5"/>
    <w:rsid w:val="006B4BA1"/>
    <w:rsid w:val="006B527D"/>
    <w:rsid w:val="006B5841"/>
    <w:rsid w:val="006B5B83"/>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988"/>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5BC9"/>
    <w:rsid w:val="006D6373"/>
    <w:rsid w:val="006D69F9"/>
    <w:rsid w:val="006D6C6C"/>
    <w:rsid w:val="006E0389"/>
    <w:rsid w:val="006E10C4"/>
    <w:rsid w:val="006E3035"/>
    <w:rsid w:val="006E30F0"/>
    <w:rsid w:val="006E3143"/>
    <w:rsid w:val="006E33EC"/>
    <w:rsid w:val="006E34EC"/>
    <w:rsid w:val="006E3A81"/>
    <w:rsid w:val="006E3B3F"/>
    <w:rsid w:val="006E42EB"/>
    <w:rsid w:val="006E454E"/>
    <w:rsid w:val="006E4D44"/>
    <w:rsid w:val="006E5076"/>
    <w:rsid w:val="006E5B74"/>
    <w:rsid w:val="006E5C03"/>
    <w:rsid w:val="006E6433"/>
    <w:rsid w:val="006E6857"/>
    <w:rsid w:val="006E68BE"/>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D9"/>
    <w:rsid w:val="006F4B88"/>
    <w:rsid w:val="006F5181"/>
    <w:rsid w:val="006F530F"/>
    <w:rsid w:val="006F5597"/>
    <w:rsid w:val="006F5B73"/>
    <w:rsid w:val="006F63D7"/>
    <w:rsid w:val="006F64A5"/>
    <w:rsid w:val="006F666A"/>
    <w:rsid w:val="006F6832"/>
    <w:rsid w:val="006F6997"/>
    <w:rsid w:val="006F706D"/>
    <w:rsid w:val="006F7414"/>
    <w:rsid w:val="00700182"/>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2C"/>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4AD"/>
    <w:rsid w:val="00732BB0"/>
    <w:rsid w:val="00733083"/>
    <w:rsid w:val="0073317D"/>
    <w:rsid w:val="007333A8"/>
    <w:rsid w:val="0073352D"/>
    <w:rsid w:val="007337E7"/>
    <w:rsid w:val="007343B6"/>
    <w:rsid w:val="007347E5"/>
    <w:rsid w:val="00734E1C"/>
    <w:rsid w:val="00735051"/>
    <w:rsid w:val="00736578"/>
    <w:rsid w:val="00736643"/>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1047"/>
    <w:rsid w:val="00761564"/>
    <w:rsid w:val="007619B6"/>
    <w:rsid w:val="007625AC"/>
    <w:rsid w:val="007626F6"/>
    <w:rsid w:val="00762EC3"/>
    <w:rsid w:val="0076327F"/>
    <w:rsid w:val="0076350B"/>
    <w:rsid w:val="0076368F"/>
    <w:rsid w:val="007636BF"/>
    <w:rsid w:val="00763CAD"/>
    <w:rsid w:val="00764028"/>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D6"/>
    <w:rsid w:val="00772A70"/>
    <w:rsid w:val="00773334"/>
    <w:rsid w:val="00773BD2"/>
    <w:rsid w:val="00773E0B"/>
    <w:rsid w:val="0077418E"/>
    <w:rsid w:val="0077422D"/>
    <w:rsid w:val="0077427B"/>
    <w:rsid w:val="00774586"/>
    <w:rsid w:val="007749A4"/>
    <w:rsid w:val="00774CF6"/>
    <w:rsid w:val="00775292"/>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10F1"/>
    <w:rsid w:val="00791F74"/>
    <w:rsid w:val="00792BE9"/>
    <w:rsid w:val="00793274"/>
    <w:rsid w:val="00793E15"/>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137"/>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2F35"/>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D6F"/>
    <w:rsid w:val="00813FC9"/>
    <w:rsid w:val="008143F9"/>
    <w:rsid w:val="0081488D"/>
    <w:rsid w:val="0081576A"/>
    <w:rsid w:val="00815A94"/>
    <w:rsid w:val="00815C71"/>
    <w:rsid w:val="00816487"/>
    <w:rsid w:val="0081660E"/>
    <w:rsid w:val="00816615"/>
    <w:rsid w:val="00816846"/>
    <w:rsid w:val="00816A2B"/>
    <w:rsid w:val="00816E31"/>
    <w:rsid w:val="00816F38"/>
    <w:rsid w:val="0081713D"/>
    <w:rsid w:val="0081726D"/>
    <w:rsid w:val="00817B1A"/>
    <w:rsid w:val="0082103D"/>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3443"/>
    <w:rsid w:val="00854269"/>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3D"/>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1D6"/>
    <w:rsid w:val="008774E5"/>
    <w:rsid w:val="008777A2"/>
    <w:rsid w:val="008810AD"/>
    <w:rsid w:val="0088164F"/>
    <w:rsid w:val="00881A11"/>
    <w:rsid w:val="00882148"/>
    <w:rsid w:val="00883380"/>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1BDD"/>
    <w:rsid w:val="008A2DFF"/>
    <w:rsid w:val="008A2E96"/>
    <w:rsid w:val="008A48C7"/>
    <w:rsid w:val="008A4B59"/>
    <w:rsid w:val="008A53D4"/>
    <w:rsid w:val="008A6DF6"/>
    <w:rsid w:val="008A7035"/>
    <w:rsid w:val="008A7451"/>
    <w:rsid w:val="008A76A1"/>
    <w:rsid w:val="008A7B7C"/>
    <w:rsid w:val="008B009B"/>
    <w:rsid w:val="008B02DA"/>
    <w:rsid w:val="008B02EF"/>
    <w:rsid w:val="008B049A"/>
    <w:rsid w:val="008B08EC"/>
    <w:rsid w:val="008B0E4F"/>
    <w:rsid w:val="008B133C"/>
    <w:rsid w:val="008B1544"/>
    <w:rsid w:val="008B1750"/>
    <w:rsid w:val="008B28E5"/>
    <w:rsid w:val="008B2CA8"/>
    <w:rsid w:val="008B2E04"/>
    <w:rsid w:val="008B3629"/>
    <w:rsid w:val="008B4225"/>
    <w:rsid w:val="008B4382"/>
    <w:rsid w:val="008B4FE7"/>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B40"/>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26"/>
    <w:rsid w:val="008E48C7"/>
    <w:rsid w:val="008E4C23"/>
    <w:rsid w:val="008E5960"/>
    <w:rsid w:val="008E5B2A"/>
    <w:rsid w:val="008E667F"/>
    <w:rsid w:val="008E676F"/>
    <w:rsid w:val="008E67EC"/>
    <w:rsid w:val="008E6CA2"/>
    <w:rsid w:val="008E7251"/>
    <w:rsid w:val="008E7441"/>
    <w:rsid w:val="008E76D7"/>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BC4"/>
    <w:rsid w:val="00900330"/>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146A"/>
    <w:rsid w:val="0091186E"/>
    <w:rsid w:val="009121A1"/>
    <w:rsid w:val="0091231E"/>
    <w:rsid w:val="009123E5"/>
    <w:rsid w:val="00912D82"/>
    <w:rsid w:val="00912FE1"/>
    <w:rsid w:val="009130AF"/>
    <w:rsid w:val="009141A9"/>
    <w:rsid w:val="00915790"/>
    <w:rsid w:val="00915CDD"/>
    <w:rsid w:val="00916068"/>
    <w:rsid w:val="00916551"/>
    <w:rsid w:val="00916D8B"/>
    <w:rsid w:val="00917104"/>
    <w:rsid w:val="00917344"/>
    <w:rsid w:val="00917A3A"/>
    <w:rsid w:val="0092036D"/>
    <w:rsid w:val="00920B8C"/>
    <w:rsid w:val="00921F0D"/>
    <w:rsid w:val="00922C80"/>
    <w:rsid w:val="00922EEB"/>
    <w:rsid w:val="00923A8C"/>
    <w:rsid w:val="00923B0A"/>
    <w:rsid w:val="00923FFE"/>
    <w:rsid w:val="00924601"/>
    <w:rsid w:val="00924CF2"/>
    <w:rsid w:val="0092559C"/>
    <w:rsid w:val="00925750"/>
    <w:rsid w:val="009267F8"/>
    <w:rsid w:val="0092682B"/>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9E7"/>
    <w:rsid w:val="00933671"/>
    <w:rsid w:val="0093416E"/>
    <w:rsid w:val="0093432B"/>
    <w:rsid w:val="009343DE"/>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511F"/>
    <w:rsid w:val="00945599"/>
    <w:rsid w:val="00946149"/>
    <w:rsid w:val="00946596"/>
    <w:rsid w:val="00946B1E"/>
    <w:rsid w:val="00946F1D"/>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43AC"/>
    <w:rsid w:val="0096519C"/>
    <w:rsid w:val="00965777"/>
    <w:rsid w:val="009658EE"/>
    <w:rsid w:val="0096647E"/>
    <w:rsid w:val="00966926"/>
    <w:rsid w:val="009670F9"/>
    <w:rsid w:val="009672C6"/>
    <w:rsid w:val="009706B3"/>
    <w:rsid w:val="009708AE"/>
    <w:rsid w:val="00970A2E"/>
    <w:rsid w:val="00970E86"/>
    <w:rsid w:val="009717CC"/>
    <w:rsid w:val="00971B66"/>
    <w:rsid w:val="00971DC1"/>
    <w:rsid w:val="009723F2"/>
    <w:rsid w:val="0097265B"/>
    <w:rsid w:val="0097311D"/>
    <w:rsid w:val="0097324E"/>
    <w:rsid w:val="00973306"/>
    <w:rsid w:val="00973601"/>
    <w:rsid w:val="009737F2"/>
    <w:rsid w:val="00973C74"/>
    <w:rsid w:val="00973FA7"/>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2068"/>
    <w:rsid w:val="009829CB"/>
    <w:rsid w:val="00982CAD"/>
    <w:rsid w:val="00982F68"/>
    <w:rsid w:val="009830A0"/>
    <w:rsid w:val="00983205"/>
    <w:rsid w:val="009839B4"/>
    <w:rsid w:val="009842C6"/>
    <w:rsid w:val="009842EC"/>
    <w:rsid w:val="00984527"/>
    <w:rsid w:val="00984FF9"/>
    <w:rsid w:val="0098535A"/>
    <w:rsid w:val="00985439"/>
    <w:rsid w:val="00985A56"/>
    <w:rsid w:val="00986002"/>
    <w:rsid w:val="0098678C"/>
    <w:rsid w:val="0098719B"/>
    <w:rsid w:val="009903C8"/>
    <w:rsid w:val="00990867"/>
    <w:rsid w:val="009912E6"/>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66FE"/>
    <w:rsid w:val="00997D35"/>
    <w:rsid w:val="009A028C"/>
    <w:rsid w:val="009A0311"/>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344"/>
    <w:rsid w:val="009B7F76"/>
    <w:rsid w:val="009C0BFB"/>
    <w:rsid w:val="009C1170"/>
    <w:rsid w:val="009C14ED"/>
    <w:rsid w:val="009C1A77"/>
    <w:rsid w:val="009C2051"/>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EBD"/>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8F0"/>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8F2"/>
    <w:rsid w:val="00A2192D"/>
    <w:rsid w:val="00A21992"/>
    <w:rsid w:val="00A21DA4"/>
    <w:rsid w:val="00A21E07"/>
    <w:rsid w:val="00A21EC1"/>
    <w:rsid w:val="00A21F1C"/>
    <w:rsid w:val="00A22AFB"/>
    <w:rsid w:val="00A22C7D"/>
    <w:rsid w:val="00A23924"/>
    <w:rsid w:val="00A23E16"/>
    <w:rsid w:val="00A23FD9"/>
    <w:rsid w:val="00A243BC"/>
    <w:rsid w:val="00A244B5"/>
    <w:rsid w:val="00A246E5"/>
    <w:rsid w:val="00A246E9"/>
    <w:rsid w:val="00A24C6A"/>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145"/>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2FC1"/>
    <w:rsid w:val="00A53D5C"/>
    <w:rsid w:val="00A53F54"/>
    <w:rsid w:val="00A5561D"/>
    <w:rsid w:val="00A55F5E"/>
    <w:rsid w:val="00A568DD"/>
    <w:rsid w:val="00A56954"/>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5D3"/>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83A"/>
    <w:rsid w:val="00A81D37"/>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3F93"/>
    <w:rsid w:val="00A941F4"/>
    <w:rsid w:val="00A9432E"/>
    <w:rsid w:val="00A94738"/>
    <w:rsid w:val="00A94C02"/>
    <w:rsid w:val="00A94FDF"/>
    <w:rsid w:val="00A950CF"/>
    <w:rsid w:val="00A963EA"/>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BBF"/>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183"/>
    <w:rsid w:val="00AB7250"/>
    <w:rsid w:val="00AB796D"/>
    <w:rsid w:val="00AB7CCD"/>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EC"/>
    <w:rsid w:val="00AD4874"/>
    <w:rsid w:val="00AD4A94"/>
    <w:rsid w:val="00AD5F09"/>
    <w:rsid w:val="00AD608A"/>
    <w:rsid w:val="00AD629B"/>
    <w:rsid w:val="00AD6917"/>
    <w:rsid w:val="00AD6D7B"/>
    <w:rsid w:val="00AD6DB4"/>
    <w:rsid w:val="00AD7853"/>
    <w:rsid w:val="00AE0160"/>
    <w:rsid w:val="00AE03D9"/>
    <w:rsid w:val="00AE0497"/>
    <w:rsid w:val="00AE0574"/>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3F7"/>
    <w:rsid w:val="00AE75BF"/>
    <w:rsid w:val="00AE7C8E"/>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5DE3"/>
    <w:rsid w:val="00AF60BD"/>
    <w:rsid w:val="00AF62C2"/>
    <w:rsid w:val="00AF6659"/>
    <w:rsid w:val="00AF67A7"/>
    <w:rsid w:val="00AF69EB"/>
    <w:rsid w:val="00AF7101"/>
    <w:rsid w:val="00AF72A6"/>
    <w:rsid w:val="00AF77D6"/>
    <w:rsid w:val="00B0042D"/>
    <w:rsid w:val="00B0160A"/>
    <w:rsid w:val="00B01745"/>
    <w:rsid w:val="00B01933"/>
    <w:rsid w:val="00B01956"/>
    <w:rsid w:val="00B01EC2"/>
    <w:rsid w:val="00B01F5A"/>
    <w:rsid w:val="00B0233F"/>
    <w:rsid w:val="00B02531"/>
    <w:rsid w:val="00B028D4"/>
    <w:rsid w:val="00B03513"/>
    <w:rsid w:val="00B03C1D"/>
    <w:rsid w:val="00B0446D"/>
    <w:rsid w:val="00B04B4F"/>
    <w:rsid w:val="00B051EA"/>
    <w:rsid w:val="00B05659"/>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6857"/>
    <w:rsid w:val="00B47110"/>
    <w:rsid w:val="00B4778A"/>
    <w:rsid w:val="00B47BC3"/>
    <w:rsid w:val="00B47E3A"/>
    <w:rsid w:val="00B47EA6"/>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D85"/>
    <w:rsid w:val="00B76E99"/>
    <w:rsid w:val="00B76EC8"/>
    <w:rsid w:val="00B771C6"/>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471"/>
    <w:rsid w:val="00B95A57"/>
    <w:rsid w:val="00B96540"/>
    <w:rsid w:val="00B96E63"/>
    <w:rsid w:val="00B9706D"/>
    <w:rsid w:val="00B972A5"/>
    <w:rsid w:val="00B975B2"/>
    <w:rsid w:val="00B97856"/>
    <w:rsid w:val="00B97C59"/>
    <w:rsid w:val="00BA010F"/>
    <w:rsid w:val="00BA0380"/>
    <w:rsid w:val="00BA09A6"/>
    <w:rsid w:val="00BA0B20"/>
    <w:rsid w:val="00BA0B4E"/>
    <w:rsid w:val="00BA0DC6"/>
    <w:rsid w:val="00BA0FD4"/>
    <w:rsid w:val="00BA0FFE"/>
    <w:rsid w:val="00BA15CC"/>
    <w:rsid w:val="00BA1F71"/>
    <w:rsid w:val="00BA20A9"/>
    <w:rsid w:val="00BA24FD"/>
    <w:rsid w:val="00BA2515"/>
    <w:rsid w:val="00BA26D4"/>
    <w:rsid w:val="00BA2E10"/>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6F2B"/>
    <w:rsid w:val="00BE719D"/>
    <w:rsid w:val="00BE728C"/>
    <w:rsid w:val="00BE7D0B"/>
    <w:rsid w:val="00BF018B"/>
    <w:rsid w:val="00BF0716"/>
    <w:rsid w:val="00BF1440"/>
    <w:rsid w:val="00BF18D2"/>
    <w:rsid w:val="00BF196E"/>
    <w:rsid w:val="00BF1B0E"/>
    <w:rsid w:val="00BF25DE"/>
    <w:rsid w:val="00BF2679"/>
    <w:rsid w:val="00BF2A28"/>
    <w:rsid w:val="00BF2CFD"/>
    <w:rsid w:val="00BF3377"/>
    <w:rsid w:val="00BF3468"/>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2185"/>
    <w:rsid w:val="00C025DE"/>
    <w:rsid w:val="00C02948"/>
    <w:rsid w:val="00C0319E"/>
    <w:rsid w:val="00C035A5"/>
    <w:rsid w:val="00C040A0"/>
    <w:rsid w:val="00C04692"/>
    <w:rsid w:val="00C04B1E"/>
    <w:rsid w:val="00C04CC2"/>
    <w:rsid w:val="00C05A53"/>
    <w:rsid w:val="00C05B04"/>
    <w:rsid w:val="00C05D14"/>
    <w:rsid w:val="00C063C9"/>
    <w:rsid w:val="00C06AD3"/>
    <w:rsid w:val="00C07088"/>
    <w:rsid w:val="00C07D94"/>
    <w:rsid w:val="00C1022B"/>
    <w:rsid w:val="00C1085E"/>
    <w:rsid w:val="00C109A8"/>
    <w:rsid w:val="00C10BBB"/>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2AFF"/>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0A94"/>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B32"/>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801"/>
    <w:rsid w:val="00C85AFB"/>
    <w:rsid w:val="00C86A51"/>
    <w:rsid w:val="00C874C2"/>
    <w:rsid w:val="00C87CE4"/>
    <w:rsid w:val="00C90108"/>
    <w:rsid w:val="00C901B5"/>
    <w:rsid w:val="00C90AC2"/>
    <w:rsid w:val="00C90F7F"/>
    <w:rsid w:val="00C91D70"/>
    <w:rsid w:val="00C924C3"/>
    <w:rsid w:val="00C92DC7"/>
    <w:rsid w:val="00C9307D"/>
    <w:rsid w:val="00C93649"/>
    <w:rsid w:val="00C93A65"/>
    <w:rsid w:val="00C93CC2"/>
    <w:rsid w:val="00C942A4"/>
    <w:rsid w:val="00C9463F"/>
    <w:rsid w:val="00C95082"/>
    <w:rsid w:val="00C9518F"/>
    <w:rsid w:val="00C9572C"/>
    <w:rsid w:val="00C95762"/>
    <w:rsid w:val="00C95CCF"/>
    <w:rsid w:val="00C95E5E"/>
    <w:rsid w:val="00C96E10"/>
    <w:rsid w:val="00C97102"/>
    <w:rsid w:val="00C9711E"/>
    <w:rsid w:val="00C971E5"/>
    <w:rsid w:val="00C9740A"/>
    <w:rsid w:val="00C97D19"/>
    <w:rsid w:val="00CA1C89"/>
    <w:rsid w:val="00CA2651"/>
    <w:rsid w:val="00CA2786"/>
    <w:rsid w:val="00CA28D2"/>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CAE"/>
    <w:rsid w:val="00CB3D69"/>
    <w:rsid w:val="00CB43D4"/>
    <w:rsid w:val="00CB4443"/>
    <w:rsid w:val="00CB4788"/>
    <w:rsid w:val="00CB4A6B"/>
    <w:rsid w:val="00CB4CE5"/>
    <w:rsid w:val="00CB58E2"/>
    <w:rsid w:val="00CB6005"/>
    <w:rsid w:val="00CB6469"/>
    <w:rsid w:val="00CB6483"/>
    <w:rsid w:val="00CB6BD8"/>
    <w:rsid w:val="00CB7134"/>
    <w:rsid w:val="00CB78BE"/>
    <w:rsid w:val="00CB7D70"/>
    <w:rsid w:val="00CC0472"/>
    <w:rsid w:val="00CC05B8"/>
    <w:rsid w:val="00CC09C2"/>
    <w:rsid w:val="00CC0B22"/>
    <w:rsid w:val="00CC0DB6"/>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0FC6"/>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934"/>
    <w:rsid w:val="00CD7D82"/>
    <w:rsid w:val="00CD7F8D"/>
    <w:rsid w:val="00CE051D"/>
    <w:rsid w:val="00CE0666"/>
    <w:rsid w:val="00CE0B60"/>
    <w:rsid w:val="00CE0C80"/>
    <w:rsid w:val="00CE1320"/>
    <w:rsid w:val="00CE14C4"/>
    <w:rsid w:val="00CE1A3A"/>
    <w:rsid w:val="00CE1FBF"/>
    <w:rsid w:val="00CE2C91"/>
    <w:rsid w:val="00CE35B2"/>
    <w:rsid w:val="00CE362B"/>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18DD"/>
    <w:rsid w:val="00CF2D69"/>
    <w:rsid w:val="00CF2FE4"/>
    <w:rsid w:val="00CF3296"/>
    <w:rsid w:val="00CF32E6"/>
    <w:rsid w:val="00CF347B"/>
    <w:rsid w:val="00CF395D"/>
    <w:rsid w:val="00CF4104"/>
    <w:rsid w:val="00CF46DF"/>
    <w:rsid w:val="00CF4D41"/>
    <w:rsid w:val="00CF560D"/>
    <w:rsid w:val="00CF5C18"/>
    <w:rsid w:val="00CF6908"/>
    <w:rsid w:val="00CF69B2"/>
    <w:rsid w:val="00CF7135"/>
    <w:rsid w:val="00CF7FFC"/>
    <w:rsid w:val="00D004EF"/>
    <w:rsid w:val="00D012C3"/>
    <w:rsid w:val="00D019F1"/>
    <w:rsid w:val="00D023EB"/>
    <w:rsid w:val="00D02A2D"/>
    <w:rsid w:val="00D02B5B"/>
    <w:rsid w:val="00D02DCA"/>
    <w:rsid w:val="00D0302B"/>
    <w:rsid w:val="00D03201"/>
    <w:rsid w:val="00D04C63"/>
    <w:rsid w:val="00D055A7"/>
    <w:rsid w:val="00D05E47"/>
    <w:rsid w:val="00D0603A"/>
    <w:rsid w:val="00D061A1"/>
    <w:rsid w:val="00D06365"/>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27A2"/>
    <w:rsid w:val="00D22AD4"/>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30F6"/>
    <w:rsid w:val="00D44190"/>
    <w:rsid w:val="00D44630"/>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952"/>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C00"/>
    <w:rsid w:val="00D91DDB"/>
    <w:rsid w:val="00D92296"/>
    <w:rsid w:val="00D926CA"/>
    <w:rsid w:val="00D93149"/>
    <w:rsid w:val="00D93842"/>
    <w:rsid w:val="00D93994"/>
    <w:rsid w:val="00D943BE"/>
    <w:rsid w:val="00D944A2"/>
    <w:rsid w:val="00D94945"/>
    <w:rsid w:val="00D9582F"/>
    <w:rsid w:val="00D958C1"/>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35E"/>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A66"/>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E49"/>
    <w:rsid w:val="00DE5F5E"/>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5E"/>
    <w:rsid w:val="00DF45EB"/>
    <w:rsid w:val="00DF470E"/>
    <w:rsid w:val="00DF4B7C"/>
    <w:rsid w:val="00DF52E3"/>
    <w:rsid w:val="00DF5CEA"/>
    <w:rsid w:val="00DF6E0C"/>
    <w:rsid w:val="00DF7D1B"/>
    <w:rsid w:val="00E001B1"/>
    <w:rsid w:val="00E00A0C"/>
    <w:rsid w:val="00E00CFE"/>
    <w:rsid w:val="00E00DB7"/>
    <w:rsid w:val="00E00E8F"/>
    <w:rsid w:val="00E00F6E"/>
    <w:rsid w:val="00E01366"/>
    <w:rsid w:val="00E01677"/>
    <w:rsid w:val="00E01C6C"/>
    <w:rsid w:val="00E02756"/>
    <w:rsid w:val="00E02916"/>
    <w:rsid w:val="00E0305F"/>
    <w:rsid w:val="00E033C9"/>
    <w:rsid w:val="00E034E5"/>
    <w:rsid w:val="00E03A5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41"/>
    <w:rsid w:val="00E20B73"/>
    <w:rsid w:val="00E20D82"/>
    <w:rsid w:val="00E211DC"/>
    <w:rsid w:val="00E215FF"/>
    <w:rsid w:val="00E22295"/>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85B"/>
    <w:rsid w:val="00E30866"/>
    <w:rsid w:val="00E30ABB"/>
    <w:rsid w:val="00E30B05"/>
    <w:rsid w:val="00E30BB3"/>
    <w:rsid w:val="00E30F3D"/>
    <w:rsid w:val="00E311DB"/>
    <w:rsid w:val="00E31743"/>
    <w:rsid w:val="00E31990"/>
    <w:rsid w:val="00E31CE3"/>
    <w:rsid w:val="00E32517"/>
    <w:rsid w:val="00E32703"/>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0A"/>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3C4"/>
    <w:rsid w:val="00E55A80"/>
    <w:rsid w:val="00E55E70"/>
    <w:rsid w:val="00E55FAD"/>
    <w:rsid w:val="00E56440"/>
    <w:rsid w:val="00E56825"/>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2635"/>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1A2"/>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098A"/>
    <w:rsid w:val="00EC0E04"/>
    <w:rsid w:val="00EC1B43"/>
    <w:rsid w:val="00EC1E28"/>
    <w:rsid w:val="00EC2A32"/>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F6B"/>
    <w:rsid w:val="00F200FA"/>
    <w:rsid w:val="00F20405"/>
    <w:rsid w:val="00F20A66"/>
    <w:rsid w:val="00F20AFE"/>
    <w:rsid w:val="00F20F7E"/>
    <w:rsid w:val="00F20F9A"/>
    <w:rsid w:val="00F212C0"/>
    <w:rsid w:val="00F22567"/>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7"/>
    <w:rsid w:val="00F71D59"/>
    <w:rsid w:val="00F72194"/>
    <w:rsid w:val="00F72488"/>
    <w:rsid w:val="00F7285C"/>
    <w:rsid w:val="00F729A5"/>
    <w:rsid w:val="00F729D0"/>
    <w:rsid w:val="00F734A8"/>
    <w:rsid w:val="00F73609"/>
    <w:rsid w:val="00F73866"/>
    <w:rsid w:val="00F73F2A"/>
    <w:rsid w:val="00F74265"/>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27D"/>
    <w:rsid w:val="00F9064F"/>
    <w:rsid w:val="00F90AD2"/>
    <w:rsid w:val="00F90DAF"/>
    <w:rsid w:val="00F90EFD"/>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28E"/>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pt-PT" w:eastAsia="pt-PT" w:bidi="pt-PT"/>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586E9E76-5725-4E39-8FFE-B681FDF16AA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9128674-9FE6-418C-AE35-D280B9EC7D4E}">
  <ds:schemaRefs>
    <ds:schemaRef ds:uri="http://schemas.microsoft.com/sharepoint/v3/contenttype/forms"/>
  </ds:schemaRefs>
</ds:datastoreItem>
</file>

<file path=customXml/itemProps4.xml><?xml version="1.0" encoding="utf-8"?>
<ds:datastoreItem xmlns:ds="http://schemas.openxmlformats.org/officeDocument/2006/customXml" ds:itemID="{E68FF442-EBD0-46E7-98D5-EC9BDF7BB563}">
  <ds:schemaRefs>
    <ds:schemaRef ds:uri="http://schemas.microsoft.com/office/2006/metadata/properties"/>
    <ds:schemaRef ds:uri="http://schemas.microsoft.com/office/infopath/2007/PartnerControls"/>
    <ds:schemaRef ds:uri="http://schemas.microsoft.com/office/2006/documentManagement/types"/>
    <ds:schemaRef ds:uri="http://schemas.openxmlformats.org/package/2006/metadata/core-properties"/>
    <ds:schemaRef ds:uri="230e9df3-be65-4c73-a93b-d1236ebd677e"/>
    <ds:schemaRef ds:uri="http://schemas.microsoft.com/sharepoint/v3"/>
    <ds:schemaRef ds:uri="http://purl.org/dc/dcmitype/"/>
    <ds:schemaRef ds:uri="http://purl.org/dc/elements/1.1/"/>
    <ds:schemaRef ds:uri="46c117c8-efaa-4cbc-ab65-8fb13803fb07"/>
    <ds:schemaRef ds:uri="eebf34e1-3ce1-444e-acc4-010185dd52a4"/>
    <ds:schemaRef ds:uri="http://www.w3.org/XML/1998/namespace"/>
    <ds:schemaRef ds:uri="http://purl.org/dc/terms/"/>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21</Pages>
  <Words>13451</Words>
  <Characters>76672</Characters>
  <Application>Microsoft Office Word</Application>
  <DocSecurity>8</DocSecurity>
  <Lines>638</Lines>
  <Paragraphs>179</Paragraphs>
  <ScaleCrop>false</ScaleCrop>
  <Company/>
  <LinksUpToDate>false</LinksUpToDate>
  <CharactersWithSpaces>89944</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2024-01-05T23:17:00Z</dcterms:created>
  <dcterms:modified xsi:type="dcterms:W3CDTF">2024-01-05T23:17:00Z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